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71" r:id="rId6"/>
    <p:sldId id="260" r:id="rId7"/>
    <p:sldId id="275" r:id="rId8"/>
    <p:sldId id="261" r:id="rId9"/>
    <p:sldId id="266" r:id="rId10"/>
    <p:sldId id="272" r:id="rId11"/>
    <p:sldId id="267" r:id="rId12"/>
    <p:sldId id="265" r:id="rId13"/>
    <p:sldId id="264" r:id="rId14"/>
    <p:sldId id="273" r:id="rId15"/>
    <p:sldId id="262" r:id="rId16"/>
    <p:sldId id="268" r:id="rId17"/>
    <p:sldId id="269" r:id="rId18"/>
    <p:sldId id="274"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E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napToGrid="0">
      <p:cViewPr varScale="1">
        <p:scale>
          <a:sx n="61" d="100"/>
          <a:sy n="61" d="100"/>
        </p:scale>
        <p:origin x="8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8837-2F0D-4DBA-9C62-66F50CB87E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624879-B27C-4960-8C69-9F0CFEBB4A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F5EDE2-3EA1-44CD-8497-90895823E966}"/>
              </a:ext>
            </a:extLst>
          </p:cNvPr>
          <p:cNvSpPr>
            <a:spLocks noGrp="1"/>
          </p:cNvSpPr>
          <p:nvPr>
            <p:ph type="dt" sz="half" idx="10"/>
          </p:nvPr>
        </p:nvSpPr>
        <p:spPr/>
        <p:txBody>
          <a:bodyPr/>
          <a:lstStyle/>
          <a:p>
            <a:fld id="{96C1D85D-16D5-43B7-A481-4D96DA8303B4}" type="datetimeFigureOut">
              <a:rPr lang="en-US" smtClean="0"/>
              <a:t>9/23/2019</a:t>
            </a:fld>
            <a:endParaRPr lang="en-US"/>
          </a:p>
        </p:txBody>
      </p:sp>
      <p:sp>
        <p:nvSpPr>
          <p:cNvPr id="5" name="Footer Placeholder 4">
            <a:extLst>
              <a:ext uri="{FF2B5EF4-FFF2-40B4-BE49-F238E27FC236}">
                <a16:creationId xmlns:a16="http://schemas.microsoft.com/office/drawing/2014/main" id="{1EA8EC9A-877C-4225-A960-E45E717D5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4823D-B7A7-4F5C-A442-5F7898F0AF70}"/>
              </a:ext>
            </a:extLst>
          </p:cNvPr>
          <p:cNvSpPr>
            <a:spLocks noGrp="1"/>
          </p:cNvSpPr>
          <p:nvPr>
            <p:ph type="sldNum" sz="quarter" idx="12"/>
          </p:nvPr>
        </p:nvSpPr>
        <p:spPr/>
        <p:txBody>
          <a:bodyPr/>
          <a:lstStyle/>
          <a:p>
            <a:fld id="{FECA4E95-EAB9-4101-8C25-D0609BCB668A}" type="slidenum">
              <a:rPr lang="en-US" smtClean="0"/>
              <a:t>‹#›</a:t>
            </a:fld>
            <a:endParaRPr lang="en-US"/>
          </a:p>
        </p:txBody>
      </p:sp>
    </p:spTree>
    <p:extLst>
      <p:ext uri="{BB962C8B-B14F-4D97-AF65-F5344CB8AC3E}">
        <p14:creationId xmlns:p14="http://schemas.microsoft.com/office/powerpoint/2010/main" val="296662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52F1-4E47-4FEA-BE04-6973322A39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CF55F1-24E4-44C1-90D7-9E9C99928A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49772-3E4F-49FA-847D-63138BFAA924}"/>
              </a:ext>
            </a:extLst>
          </p:cNvPr>
          <p:cNvSpPr>
            <a:spLocks noGrp="1"/>
          </p:cNvSpPr>
          <p:nvPr>
            <p:ph type="dt" sz="half" idx="10"/>
          </p:nvPr>
        </p:nvSpPr>
        <p:spPr/>
        <p:txBody>
          <a:bodyPr/>
          <a:lstStyle/>
          <a:p>
            <a:fld id="{96C1D85D-16D5-43B7-A481-4D96DA8303B4}" type="datetimeFigureOut">
              <a:rPr lang="en-US" smtClean="0"/>
              <a:t>9/23/2019</a:t>
            </a:fld>
            <a:endParaRPr lang="en-US"/>
          </a:p>
        </p:txBody>
      </p:sp>
      <p:sp>
        <p:nvSpPr>
          <p:cNvPr id="5" name="Footer Placeholder 4">
            <a:extLst>
              <a:ext uri="{FF2B5EF4-FFF2-40B4-BE49-F238E27FC236}">
                <a16:creationId xmlns:a16="http://schemas.microsoft.com/office/drawing/2014/main" id="{C1704BCF-D619-420E-BA0D-918D1CB4A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DC49A-32AA-4FB6-8CE8-DA460A7168FB}"/>
              </a:ext>
            </a:extLst>
          </p:cNvPr>
          <p:cNvSpPr>
            <a:spLocks noGrp="1"/>
          </p:cNvSpPr>
          <p:nvPr>
            <p:ph type="sldNum" sz="quarter" idx="12"/>
          </p:nvPr>
        </p:nvSpPr>
        <p:spPr/>
        <p:txBody>
          <a:bodyPr/>
          <a:lstStyle/>
          <a:p>
            <a:fld id="{FECA4E95-EAB9-4101-8C25-D0609BCB668A}" type="slidenum">
              <a:rPr lang="en-US" smtClean="0"/>
              <a:t>‹#›</a:t>
            </a:fld>
            <a:endParaRPr lang="en-US"/>
          </a:p>
        </p:txBody>
      </p:sp>
    </p:spTree>
    <p:extLst>
      <p:ext uri="{BB962C8B-B14F-4D97-AF65-F5344CB8AC3E}">
        <p14:creationId xmlns:p14="http://schemas.microsoft.com/office/powerpoint/2010/main" val="215458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8F6DA5-03CC-4C2D-9651-32D39E76A5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1544C3-0258-4CC0-97A8-72DC1D2645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B2D4C-1734-4D67-8986-73B8818A8A32}"/>
              </a:ext>
            </a:extLst>
          </p:cNvPr>
          <p:cNvSpPr>
            <a:spLocks noGrp="1"/>
          </p:cNvSpPr>
          <p:nvPr>
            <p:ph type="dt" sz="half" idx="10"/>
          </p:nvPr>
        </p:nvSpPr>
        <p:spPr/>
        <p:txBody>
          <a:bodyPr/>
          <a:lstStyle/>
          <a:p>
            <a:fld id="{96C1D85D-16D5-43B7-A481-4D96DA8303B4}" type="datetimeFigureOut">
              <a:rPr lang="en-US" smtClean="0"/>
              <a:t>9/23/2019</a:t>
            </a:fld>
            <a:endParaRPr lang="en-US"/>
          </a:p>
        </p:txBody>
      </p:sp>
      <p:sp>
        <p:nvSpPr>
          <p:cNvPr id="5" name="Footer Placeholder 4">
            <a:extLst>
              <a:ext uri="{FF2B5EF4-FFF2-40B4-BE49-F238E27FC236}">
                <a16:creationId xmlns:a16="http://schemas.microsoft.com/office/drawing/2014/main" id="{0B1DBB1C-E60E-4CA2-9F15-D30DA2E2B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EF970-769D-4298-BF0C-64624EF8C69A}"/>
              </a:ext>
            </a:extLst>
          </p:cNvPr>
          <p:cNvSpPr>
            <a:spLocks noGrp="1"/>
          </p:cNvSpPr>
          <p:nvPr>
            <p:ph type="sldNum" sz="quarter" idx="12"/>
          </p:nvPr>
        </p:nvSpPr>
        <p:spPr/>
        <p:txBody>
          <a:bodyPr/>
          <a:lstStyle/>
          <a:p>
            <a:fld id="{FECA4E95-EAB9-4101-8C25-D0609BCB668A}" type="slidenum">
              <a:rPr lang="en-US" smtClean="0"/>
              <a:t>‹#›</a:t>
            </a:fld>
            <a:endParaRPr lang="en-US"/>
          </a:p>
        </p:txBody>
      </p:sp>
    </p:spTree>
    <p:extLst>
      <p:ext uri="{BB962C8B-B14F-4D97-AF65-F5344CB8AC3E}">
        <p14:creationId xmlns:p14="http://schemas.microsoft.com/office/powerpoint/2010/main" val="116075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E43C-97A7-4046-AB59-5F1B51556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5F0FAD-9D42-4EEE-832E-491B80223C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D50CD-C3FB-4A23-AF5C-104BD6DCBCA5}"/>
              </a:ext>
            </a:extLst>
          </p:cNvPr>
          <p:cNvSpPr>
            <a:spLocks noGrp="1"/>
          </p:cNvSpPr>
          <p:nvPr>
            <p:ph type="dt" sz="half" idx="10"/>
          </p:nvPr>
        </p:nvSpPr>
        <p:spPr/>
        <p:txBody>
          <a:bodyPr/>
          <a:lstStyle/>
          <a:p>
            <a:fld id="{96C1D85D-16D5-43B7-A481-4D96DA8303B4}" type="datetimeFigureOut">
              <a:rPr lang="en-US" smtClean="0"/>
              <a:t>9/23/2019</a:t>
            </a:fld>
            <a:endParaRPr lang="en-US"/>
          </a:p>
        </p:txBody>
      </p:sp>
      <p:sp>
        <p:nvSpPr>
          <p:cNvPr id="5" name="Footer Placeholder 4">
            <a:extLst>
              <a:ext uri="{FF2B5EF4-FFF2-40B4-BE49-F238E27FC236}">
                <a16:creationId xmlns:a16="http://schemas.microsoft.com/office/drawing/2014/main" id="{DD41857F-D522-47FB-9641-A2FA8B9A4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22C95-3B57-4E16-8A02-3F814F42299A}"/>
              </a:ext>
            </a:extLst>
          </p:cNvPr>
          <p:cNvSpPr>
            <a:spLocks noGrp="1"/>
          </p:cNvSpPr>
          <p:nvPr>
            <p:ph type="sldNum" sz="quarter" idx="12"/>
          </p:nvPr>
        </p:nvSpPr>
        <p:spPr/>
        <p:txBody>
          <a:bodyPr/>
          <a:lstStyle/>
          <a:p>
            <a:fld id="{FECA4E95-EAB9-4101-8C25-D0609BCB668A}" type="slidenum">
              <a:rPr lang="en-US" smtClean="0"/>
              <a:t>‹#›</a:t>
            </a:fld>
            <a:endParaRPr lang="en-US"/>
          </a:p>
        </p:txBody>
      </p:sp>
    </p:spTree>
    <p:extLst>
      <p:ext uri="{BB962C8B-B14F-4D97-AF65-F5344CB8AC3E}">
        <p14:creationId xmlns:p14="http://schemas.microsoft.com/office/powerpoint/2010/main" val="250114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B149-AECE-448A-8CB3-1F50686C5A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5FEF1-7F7B-4EDA-B4EA-B85BF0092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417A45-244E-4B05-86C8-9C47F242DB7C}"/>
              </a:ext>
            </a:extLst>
          </p:cNvPr>
          <p:cNvSpPr>
            <a:spLocks noGrp="1"/>
          </p:cNvSpPr>
          <p:nvPr>
            <p:ph type="dt" sz="half" idx="10"/>
          </p:nvPr>
        </p:nvSpPr>
        <p:spPr/>
        <p:txBody>
          <a:bodyPr/>
          <a:lstStyle/>
          <a:p>
            <a:fld id="{96C1D85D-16D5-43B7-A481-4D96DA8303B4}" type="datetimeFigureOut">
              <a:rPr lang="en-US" smtClean="0"/>
              <a:t>9/23/2019</a:t>
            </a:fld>
            <a:endParaRPr lang="en-US"/>
          </a:p>
        </p:txBody>
      </p:sp>
      <p:sp>
        <p:nvSpPr>
          <p:cNvPr id="5" name="Footer Placeholder 4">
            <a:extLst>
              <a:ext uri="{FF2B5EF4-FFF2-40B4-BE49-F238E27FC236}">
                <a16:creationId xmlns:a16="http://schemas.microsoft.com/office/drawing/2014/main" id="{419D4E44-4D57-4029-A8A5-FEC06BB98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CBEE5-1B48-411D-9356-D6B897B0232A}"/>
              </a:ext>
            </a:extLst>
          </p:cNvPr>
          <p:cNvSpPr>
            <a:spLocks noGrp="1"/>
          </p:cNvSpPr>
          <p:nvPr>
            <p:ph type="sldNum" sz="quarter" idx="12"/>
          </p:nvPr>
        </p:nvSpPr>
        <p:spPr/>
        <p:txBody>
          <a:bodyPr/>
          <a:lstStyle/>
          <a:p>
            <a:fld id="{FECA4E95-EAB9-4101-8C25-D0609BCB668A}" type="slidenum">
              <a:rPr lang="en-US" smtClean="0"/>
              <a:t>‹#›</a:t>
            </a:fld>
            <a:endParaRPr lang="en-US"/>
          </a:p>
        </p:txBody>
      </p:sp>
    </p:spTree>
    <p:extLst>
      <p:ext uri="{BB962C8B-B14F-4D97-AF65-F5344CB8AC3E}">
        <p14:creationId xmlns:p14="http://schemas.microsoft.com/office/powerpoint/2010/main" val="295118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EEFE-D2DB-4F4B-A783-918E0158CD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1B6B0E-D087-480A-B24E-C6CF249154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950269-B349-4F97-BC60-8E90D66F7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B74B62-269E-417B-B5BC-9F29ABD97E59}"/>
              </a:ext>
            </a:extLst>
          </p:cNvPr>
          <p:cNvSpPr>
            <a:spLocks noGrp="1"/>
          </p:cNvSpPr>
          <p:nvPr>
            <p:ph type="dt" sz="half" idx="10"/>
          </p:nvPr>
        </p:nvSpPr>
        <p:spPr/>
        <p:txBody>
          <a:bodyPr/>
          <a:lstStyle/>
          <a:p>
            <a:fld id="{96C1D85D-16D5-43B7-A481-4D96DA8303B4}" type="datetimeFigureOut">
              <a:rPr lang="en-US" smtClean="0"/>
              <a:t>9/23/2019</a:t>
            </a:fld>
            <a:endParaRPr lang="en-US"/>
          </a:p>
        </p:txBody>
      </p:sp>
      <p:sp>
        <p:nvSpPr>
          <p:cNvPr id="6" name="Footer Placeholder 5">
            <a:extLst>
              <a:ext uri="{FF2B5EF4-FFF2-40B4-BE49-F238E27FC236}">
                <a16:creationId xmlns:a16="http://schemas.microsoft.com/office/drawing/2014/main" id="{41E45DD8-E77F-430C-936D-DD9266FA8B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1A41C-BBA4-4519-B7E0-466FB80862EF}"/>
              </a:ext>
            </a:extLst>
          </p:cNvPr>
          <p:cNvSpPr>
            <a:spLocks noGrp="1"/>
          </p:cNvSpPr>
          <p:nvPr>
            <p:ph type="sldNum" sz="quarter" idx="12"/>
          </p:nvPr>
        </p:nvSpPr>
        <p:spPr/>
        <p:txBody>
          <a:bodyPr/>
          <a:lstStyle/>
          <a:p>
            <a:fld id="{FECA4E95-EAB9-4101-8C25-D0609BCB668A}" type="slidenum">
              <a:rPr lang="en-US" smtClean="0"/>
              <a:t>‹#›</a:t>
            </a:fld>
            <a:endParaRPr lang="en-US"/>
          </a:p>
        </p:txBody>
      </p:sp>
    </p:spTree>
    <p:extLst>
      <p:ext uri="{BB962C8B-B14F-4D97-AF65-F5344CB8AC3E}">
        <p14:creationId xmlns:p14="http://schemas.microsoft.com/office/powerpoint/2010/main" val="167944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7FDB-291A-4308-92E1-291C956EF3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DCA1FD-A11F-4EB2-9827-168B01E74E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8F460D-BEF9-47E0-AF12-A32941F187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4CFB9E-1652-4A51-9138-13DDF6E7C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4BE468-9EEC-4548-A6C1-32D406DB8D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463EA1-C077-4140-A548-077696858690}"/>
              </a:ext>
            </a:extLst>
          </p:cNvPr>
          <p:cNvSpPr>
            <a:spLocks noGrp="1"/>
          </p:cNvSpPr>
          <p:nvPr>
            <p:ph type="dt" sz="half" idx="10"/>
          </p:nvPr>
        </p:nvSpPr>
        <p:spPr/>
        <p:txBody>
          <a:bodyPr/>
          <a:lstStyle/>
          <a:p>
            <a:fld id="{96C1D85D-16D5-43B7-A481-4D96DA8303B4}" type="datetimeFigureOut">
              <a:rPr lang="en-US" smtClean="0"/>
              <a:t>9/23/2019</a:t>
            </a:fld>
            <a:endParaRPr lang="en-US"/>
          </a:p>
        </p:txBody>
      </p:sp>
      <p:sp>
        <p:nvSpPr>
          <p:cNvPr id="8" name="Footer Placeholder 7">
            <a:extLst>
              <a:ext uri="{FF2B5EF4-FFF2-40B4-BE49-F238E27FC236}">
                <a16:creationId xmlns:a16="http://schemas.microsoft.com/office/drawing/2014/main" id="{D3356D1D-A60F-4C94-AB7E-4C91BEB2E0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0FAF6B-4A21-40BE-BE83-4E00279F9F44}"/>
              </a:ext>
            </a:extLst>
          </p:cNvPr>
          <p:cNvSpPr>
            <a:spLocks noGrp="1"/>
          </p:cNvSpPr>
          <p:nvPr>
            <p:ph type="sldNum" sz="quarter" idx="12"/>
          </p:nvPr>
        </p:nvSpPr>
        <p:spPr/>
        <p:txBody>
          <a:bodyPr/>
          <a:lstStyle/>
          <a:p>
            <a:fld id="{FECA4E95-EAB9-4101-8C25-D0609BCB668A}" type="slidenum">
              <a:rPr lang="en-US" smtClean="0"/>
              <a:t>‹#›</a:t>
            </a:fld>
            <a:endParaRPr lang="en-US"/>
          </a:p>
        </p:txBody>
      </p:sp>
    </p:spTree>
    <p:extLst>
      <p:ext uri="{BB962C8B-B14F-4D97-AF65-F5344CB8AC3E}">
        <p14:creationId xmlns:p14="http://schemas.microsoft.com/office/powerpoint/2010/main" val="306793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D063-AD80-40AF-A686-17947F3F00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A423E-3C92-4D23-9E0D-7770C501BC61}"/>
              </a:ext>
            </a:extLst>
          </p:cNvPr>
          <p:cNvSpPr>
            <a:spLocks noGrp="1"/>
          </p:cNvSpPr>
          <p:nvPr>
            <p:ph type="dt" sz="half" idx="10"/>
          </p:nvPr>
        </p:nvSpPr>
        <p:spPr/>
        <p:txBody>
          <a:bodyPr/>
          <a:lstStyle/>
          <a:p>
            <a:fld id="{96C1D85D-16D5-43B7-A481-4D96DA8303B4}" type="datetimeFigureOut">
              <a:rPr lang="en-US" smtClean="0"/>
              <a:t>9/23/2019</a:t>
            </a:fld>
            <a:endParaRPr lang="en-US"/>
          </a:p>
        </p:txBody>
      </p:sp>
      <p:sp>
        <p:nvSpPr>
          <p:cNvPr id="4" name="Footer Placeholder 3">
            <a:extLst>
              <a:ext uri="{FF2B5EF4-FFF2-40B4-BE49-F238E27FC236}">
                <a16:creationId xmlns:a16="http://schemas.microsoft.com/office/drawing/2014/main" id="{9C762653-E7CF-4AF9-BC36-873758032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D2E45-D017-477E-8A77-541AD3D0803A}"/>
              </a:ext>
            </a:extLst>
          </p:cNvPr>
          <p:cNvSpPr>
            <a:spLocks noGrp="1"/>
          </p:cNvSpPr>
          <p:nvPr>
            <p:ph type="sldNum" sz="quarter" idx="12"/>
          </p:nvPr>
        </p:nvSpPr>
        <p:spPr/>
        <p:txBody>
          <a:bodyPr/>
          <a:lstStyle/>
          <a:p>
            <a:fld id="{FECA4E95-EAB9-4101-8C25-D0609BCB668A}" type="slidenum">
              <a:rPr lang="en-US" smtClean="0"/>
              <a:t>‹#›</a:t>
            </a:fld>
            <a:endParaRPr lang="en-US"/>
          </a:p>
        </p:txBody>
      </p:sp>
    </p:spTree>
    <p:extLst>
      <p:ext uri="{BB962C8B-B14F-4D97-AF65-F5344CB8AC3E}">
        <p14:creationId xmlns:p14="http://schemas.microsoft.com/office/powerpoint/2010/main" val="321927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8EC67-50AA-4133-AF33-D84F393872AE}"/>
              </a:ext>
            </a:extLst>
          </p:cNvPr>
          <p:cNvSpPr>
            <a:spLocks noGrp="1"/>
          </p:cNvSpPr>
          <p:nvPr>
            <p:ph type="dt" sz="half" idx="10"/>
          </p:nvPr>
        </p:nvSpPr>
        <p:spPr/>
        <p:txBody>
          <a:bodyPr/>
          <a:lstStyle/>
          <a:p>
            <a:fld id="{96C1D85D-16D5-43B7-A481-4D96DA8303B4}" type="datetimeFigureOut">
              <a:rPr lang="en-US" smtClean="0"/>
              <a:t>9/23/2019</a:t>
            </a:fld>
            <a:endParaRPr lang="en-US"/>
          </a:p>
        </p:txBody>
      </p:sp>
      <p:sp>
        <p:nvSpPr>
          <p:cNvPr id="3" name="Footer Placeholder 2">
            <a:extLst>
              <a:ext uri="{FF2B5EF4-FFF2-40B4-BE49-F238E27FC236}">
                <a16:creationId xmlns:a16="http://schemas.microsoft.com/office/drawing/2014/main" id="{D3991F35-D61C-4484-937B-290F9DC8B7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893F0E-036E-492A-8A6D-712ED4DAFCEC}"/>
              </a:ext>
            </a:extLst>
          </p:cNvPr>
          <p:cNvSpPr>
            <a:spLocks noGrp="1"/>
          </p:cNvSpPr>
          <p:nvPr>
            <p:ph type="sldNum" sz="quarter" idx="12"/>
          </p:nvPr>
        </p:nvSpPr>
        <p:spPr/>
        <p:txBody>
          <a:bodyPr/>
          <a:lstStyle/>
          <a:p>
            <a:fld id="{FECA4E95-EAB9-4101-8C25-D0609BCB668A}" type="slidenum">
              <a:rPr lang="en-US" smtClean="0"/>
              <a:t>‹#›</a:t>
            </a:fld>
            <a:endParaRPr lang="en-US"/>
          </a:p>
        </p:txBody>
      </p:sp>
    </p:spTree>
    <p:extLst>
      <p:ext uri="{BB962C8B-B14F-4D97-AF65-F5344CB8AC3E}">
        <p14:creationId xmlns:p14="http://schemas.microsoft.com/office/powerpoint/2010/main" val="335747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F5A0-ECC8-4812-8511-83B9787CE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F87F4E-0740-4AED-8112-365D2B5CAE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CFB553-EF09-4416-A614-4315D874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E6B652-D8A2-4572-94E7-6E6E36300710}"/>
              </a:ext>
            </a:extLst>
          </p:cNvPr>
          <p:cNvSpPr>
            <a:spLocks noGrp="1"/>
          </p:cNvSpPr>
          <p:nvPr>
            <p:ph type="dt" sz="half" idx="10"/>
          </p:nvPr>
        </p:nvSpPr>
        <p:spPr/>
        <p:txBody>
          <a:bodyPr/>
          <a:lstStyle/>
          <a:p>
            <a:fld id="{96C1D85D-16D5-43B7-A481-4D96DA8303B4}" type="datetimeFigureOut">
              <a:rPr lang="en-US" smtClean="0"/>
              <a:t>9/23/2019</a:t>
            </a:fld>
            <a:endParaRPr lang="en-US"/>
          </a:p>
        </p:txBody>
      </p:sp>
      <p:sp>
        <p:nvSpPr>
          <p:cNvPr id="6" name="Footer Placeholder 5">
            <a:extLst>
              <a:ext uri="{FF2B5EF4-FFF2-40B4-BE49-F238E27FC236}">
                <a16:creationId xmlns:a16="http://schemas.microsoft.com/office/drawing/2014/main" id="{CAD7EAD4-22CC-4A62-B39D-1F2B5E71C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F5492-35B9-4E1F-B6D6-68771FCF2B61}"/>
              </a:ext>
            </a:extLst>
          </p:cNvPr>
          <p:cNvSpPr>
            <a:spLocks noGrp="1"/>
          </p:cNvSpPr>
          <p:nvPr>
            <p:ph type="sldNum" sz="quarter" idx="12"/>
          </p:nvPr>
        </p:nvSpPr>
        <p:spPr/>
        <p:txBody>
          <a:bodyPr/>
          <a:lstStyle/>
          <a:p>
            <a:fld id="{FECA4E95-EAB9-4101-8C25-D0609BCB668A}" type="slidenum">
              <a:rPr lang="en-US" smtClean="0"/>
              <a:t>‹#›</a:t>
            </a:fld>
            <a:endParaRPr lang="en-US"/>
          </a:p>
        </p:txBody>
      </p:sp>
    </p:spTree>
    <p:extLst>
      <p:ext uri="{BB962C8B-B14F-4D97-AF65-F5344CB8AC3E}">
        <p14:creationId xmlns:p14="http://schemas.microsoft.com/office/powerpoint/2010/main" val="373486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C411-8556-42C8-8406-8CC07FC1F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44804F-36DC-4410-A14E-C5EA953C9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E5B494-8971-4EE5-BE03-546EF9C49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5A4B7A-F0FA-46C3-A65E-8929FED761B7}"/>
              </a:ext>
            </a:extLst>
          </p:cNvPr>
          <p:cNvSpPr>
            <a:spLocks noGrp="1"/>
          </p:cNvSpPr>
          <p:nvPr>
            <p:ph type="dt" sz="half" idx="10"/>
          </p:nvPr>
        </p:nvSpPr>
        <p:spPr/>
        <p:txBody>
          <a:bodyPr/>
          <a:lstStyle/>
          <a:p>
            <a:fld id="{96C1D85D-16D5-43B7-A481-4D96DA8303B4}" type="datetimeFigureOut">
              <a:rPr lang="en-US" smtClean="0"/>
              <a:t>9/23/2019</a:t>
            </a:fld>
            <a:endParaRPr lang="en-US"/>
          </a:p>
        </p:txBody>
      </p:sp>
      <p:sp>
        <p:nvSpPr>
          <p:cNvPr id="6" name="Footer Placeholder 5">
            <a:extLst>
              <a:ext uri="{FF2B5EF4-FFF2-40B4-BE49-F238E27FC236}">
                <a16:creationId xmlns:a16="http://schemas.microsoft.com/office/drawing/2014/main" id="{D3ED41F7-73F2-4F59-992F-2A88CA448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67D56-DB1F-4013-8F1C-6A58680C9EF8}"/>
              </a:ext>
            </a:extLst>
          </p:cNvPr>
          <p:cNvSpPr>
            <a:spLocks noGrp="1"/>
          </p:cNvSpPr>
          <p:nvPr>
            <p:ph type="sldNum" sz="quarter" idx="12"/>
          </p:nvPr>
        </p:nvSpPr>
        <p:spPr/>
        <p:txBody>
          <a:bodyPr/>
          <a:lstStyle/>
          <a:p>
            <a:fld id="{FECA4E95-EAB9-4101-8C25-D0609BCB668A}" type="slidenum">
              <a:rPr lang="en-US" smtClean="0"/>
              <a:t>‹#›</a:t>
            </a:fld>
            <a:endParaRPr lang="en-US"/>
          </a:p>
        </p:txBody>
      </p:sp>
    </p:spTree>
    <p:extLst>
      <p:ext uri="{BB962C8B-B14F-4D97-AF65-F5344CB8AC3E}">
        <p14:creationId xmlns:p14="http://schemas.microsoft.com/office/powerpoint/2010/main" val="369205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9E9582-E7C7-4D87-80AF-55B51BCEBB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932AA-9811-49D4-A771-67EFDD676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45636-D6B4-4F16-AF8B-2555A0F9A0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1D85D-16D5-43B7-A481-4D96DA8303B4}" type="datetimeFigureOut">
              <a:rPr lang="en-US" smtClean="0"/>
              <a:t>9/23/2019</a:t>
            </a:fld>
            <a:endParaRPr lang="en-US"/>
          </a:p>
        </p:txBody>
      </p:sp>
      <p:sp>
        <p:nvSpPr>
          <p:cNvPr id="5" name="Footer Placeholder 4">
            <a:extLst>
              <a:ext uri="{FF2B5EF4-FFF2-40B4-BE49-F238E27FC236}">
                <a16:creationId xmlns:a16="http://schemas.microsoft.com/office/drawing/2014/main" id="{F5598EBC-26F3-4A80-B264-795CBF267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118082-6685-481B-88C8-562312155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A4E95-EAB9-4101-8C25-D0609BCB668A}" type="slidenum">
              <a:rPr lang="en-US" smtClean="0"/>
              <a:t>‹#›</a:t>
            </a:fld>
            <a:endParaRPr lang="en-US"/>
          </a:p>
        </p:txBody>
      </p:sp>
    </p:spTree>
    <p:extLst>
      <p:ext uri="{BB962C8B-B14F-4D97-AF65-F5344CB8AC3E}">
        <p14:creationId xmlns:p14="http://schemas.microsoft.com/office/powerpoint/2010/main" val="176302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A265-802E-47CC-9E0F-8392489DC610}"/>
              </a:ext>
            </a:extLst>
          </p:cNvPr>
          <p:cNvSpPr>
            <a:spLocks noGrp="1"/>
          </p:cNvSpPr>
          <p:nvPr>
            <p:ph type="ctrTitle"/>
          </p:nvPr>
        </p:nvSpPr>
        <p:spPr/>
        <p:txBody>
          <a:bodyPr/>
          <a:lstStyle/>
          <a:p>
            <a:r>
              <a:rPr lang="en-US" dirty="0"/>
              <a:t>Working through questions and answers</a:t>
            </a:r>
          </a:p>
        </p:txBody>
      </p:sp>
      <p:sp>
        <p:nvSpPr>
          <p:cNvPr id="3" name="Subtitle 2">
            <a:extLst>
              <a:ext uri="{FF2B5EF4-FFF2-40B4-BE49-F238E27FC236}">
                <a16:creationId xmlns:a16="http://schemas.microsoft.com/office/drawing/2014/main" id="{A082F947-526E-4EF4-9071-89A199623202}"/>
              </a:ext>
            </a:extLst>
          </p:cNvPr>
          <p:cNvSpPr>
            <a:spLocks noGrp="1"/>
          </p:cNvSpPr>
          <p:nvPr>
            <p:ph type="subTitle" idx="1"/>
          </p:nvPr>
        </p:nvSpPr>
        <p:spPr/>
        <p:txBody>
          <a:bodyPr/>
          <a:lstStyle/>
          <a:p>
            <a:r>
              <a:rPr lang="en-US" dirty="0"/>
              <a:t>How can we provide hints to each other?</a:t>
            </a:r>
          </a:p>
        </p:txBody>
      </p:sp>
    </p:spTree>
    <p:extLst>
      <p:ext uri="{BB962C8B-B14F-4D97-AF65-F5344CB8AC3E}">
        <p14:creationId xmlns:p14="http://schemas.microsoft.com/office/powerpoint/2010/main" val="49504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0F3343E1-F91B-4874-ABB4-FC4D250A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74608" cy="6858000"/>
          </a:xfrm>
          <a:prstGeom prst="rect">
            <a:avLst/>
          </a:prstGeom>
        </p:spPr>
      </p:pic>
      <p:sp>
        <p:nvSpPr>
          <p:cNvPr id="4" name="Rectangle 3">
            <a:extLst>
              <a:ext uri="{FF2B5EF4-FFF2-40B4-BE49-F238E27FC236}">
                <a16:creationId xmlns:a16="http://schemas.microsoft.com/office/drawing/2014/main" id="{9F442406-C81C-4A7D-8228-E835E048F7A8}"/>
              </a:ext>
            </a:extLst>
          </p:cNvPr>
          <p:cNvSpPr/>
          <p:nvPr/>
        </p:nvSpPr>
        <p:spPr>
          <a:xfrm>
            <a:off x="6539948" y="711152"/>
            <a:ext cx="4352855" cy="5078313"/>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Did you record your answer?</a:t>
            </a:r>
          </a:p>
          <a:p>
            <a:pPr algn="ctr"/>
            <a:endParaRPr lang="en-US" sz="5400" dirty="0">
              <a:ln w="0"/>
              <a:solidFill>
                <a:schemeClr val="accent1"/>
              </a:solidFill>
              <a:effectLst>
                <a:outerShdw blurRad="38100" dist="25400" dir="5400000" algn="ctr" rotWithShape="0">
                  <a:srgbClr val="6E747A">
                    <a:alpha val="43000"/>
                  </a:srgbClr>
                </a:outerShdw>
              </a:effectLst>
            </a:endParaRPr>
          </a:p>
          <a:p>
            <a:pPr algn="ctr"/>
            <a:r>
              <a:rPr lang="en-US" sz="5400" b="0" cap="none" spc="0" dirty="0">
                <a:ln w="0"/>
                <a:solidFill>
                  <a:schemeClr val="accent1"/>
                </a:solidFill>
                <a:effectLst>
                  <a:outerShdw blurRad="38100" dist="25400" dir="5400000" algn="ctr" rotWithShape="0">
                    <a:srgbClr val="6E747A">
                      <a:alpha val="43000"/>
                    </a:srgbClr>
                  </a:outerShdw>
                </a:effectLst>
              </a:rPr>
              <a:t>Now go to the next slide to check it.</a:t>
            </a:r>
          </a:p>
        </p:txBody>
      </p:sp>
      <p:pic>
        <p:nvPicPr>
          <p:cNvPr id="6" name="Graphic 5" descr="Pencil">
            <a:extLst>
              <a:ext uri="{FF2B5EF4-FFF2-40B4-BE49-F238E27FC236}">
                <a16:creationId xmlns:a16="http://schemas.microsoft.com/office/drawing/2014/main" id="{CEB9D654-BFBB-484C-8D96-7B599A16A5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721789" y="1122798"/>
            <a:ext cx="748422" cy="914400"/>
          </a:xfrm>
          <a:prstGeom prst="rect">
            <a:avLst/>
          </a:prstGeom>
        </p:spPr>
      </p:pic>
      <p:pic>
        <p:nvPicPr>
          <p:cNvPr id="8" name="Graphic 7" descr="Information">
            <a:extLst>
              <a:ext uri="{FF2B5EF4-FFF2-40B4-BE49-F238E27FC236}">
                <a16:creationId xmlns:a16="http://schemas.microsoft.com/office/drawing/2014/main" id="{8E2F3065-599C-4FCD-A459-3C920343A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3146" y="4163381"/>
            <a:ext cx="914400" cy="914400"/>
          </a:xfrm>
          <a:prstGeom prst="rect">
            <a:avLst/>
          </a:prstGeom>
        </p:spPr>
      </p:pic>
    </p:spTree>
    <p:extLst>
      <p:ext uri="{BB962C8B-B14F-4D97-AF65-F5344CB8AC3E}">
        <p14:creationId xmlns:p14="http://schemas.microsoft.com/office/powerpoint/2010/main" val="152116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2A035-3DDD-4FF4-A551-D0530C758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156" y="254168"/>
            <a:ext cx="5890844" cy="3068148"/>
          </a:xfrm>
          <a:prstGeom prst="rect">
            <a:avLst/>
          </a:prstGeom>
        </p:spPr>
      </p:pic>
      <p:pic>
        <p:nvPicPr>
          <p:cNvPr id="4" name="Picture 3">
            <a:extLst>
              <a:ext uri="{FF2B5EF4-FFF2-40B4-BE49-F238E27FC236}">
                <a16:creationId xmlns:a16="http://schemas.microsoft.com/office/drawing/2014/main" id="{34F12353-096B-40A3-9DA6-8F74E3685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9" y="254168"/>
            <a:ext cx="6057052" cy="2275672"/>
          </a:xfrm>
          <a:prstGeom prst="rect">
            <a:avLst/>
          </a:prstGeom>
        </p:spPr>
      </p:pic>
      <p:cxnSp>
        <p:nvCxnSpPr>
          <p:cNvPr id="6" name="Straight Connector 5">
            <a:extLst>
              <a:ext uri="{FF2B5EF4-FFF2-40B4-BE49-F238E27FC236}">
                <a16:creationId xmlns:a16="http://schemas.microsoft.com/office/drawing/2014/main" id="{EA50065F-6E44-485E-A594-E8DB2D00FC58}"/>
              </a:ext>
            </a:extLst>
          </p:cNvPr>
          <p:cNvCxnSpPr>
            <a:cxnSpLocks/>
          </p:cNvCxnSpPr>
          <p:nvPr/>
        </p:nvCxnSpPr>
        <p:spPr>
          <a:xfrm>
            <a:off x="1219200" y="1584960"/>
            <a:ext cx="48768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438050-50DA-464D-8B61-B44C68F97C5C}"/>
              </a:ext>
            </a:extLst>
          </p:cNvPr>
          <p:cNvCxnSpPr>
            <a:cxnSpLocks/>
          </p:cNvCxnSpPr>
          <p:nvPr/>
        </p:nvCxnSpPr>
        <p:spPr>
          <a:xfrm>
            <a:off x="457200" y="1935480"/>
            <a:ext cx="583393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AE2886-A588-4BB2-864A-2BB3B42842DC}"/>
              </a:ext>
            </a:extLst>
          </p:cNvPr>
          <p:cNvCxnSpPr>
            <a:cxnSpLocks/>
          </p:cNvCxnSpPr>
          <p:nvPr/>
        </p:nvCxnSpPr>
        <p:spPr>
          <a:xfrm>
            <a:off x="262069" y="2651760"/>
            <a:ext cx="127717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F7F02B-D174-4CAD-A7BE-35531BA43482}"/>
              </a:ext>
            </a:extLst>
          </p:cNvPr>
          <p:cNvCxnSpPr>
            <a:cxnSpLocks/>
          </p:cNvCxnSpPr>
          <p:nvPr/>
        </p:nvCxnSpPr>
        <p:spPr>
          <a:xfrm>
            <a:off x="457200" y="2240280"/>
            <a:ext cx="583393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59AD986-166F-4E41-94DD-08331A9ECB47}"/>
              </a:ext>
            </a:extLst>
          </p:cNvPr>
          <p:cNvSpPr txBox="1"/>
          <p:nvPr/>
        </p:nvSpPr>
        <p:spPr>
          <a:xfrm>
            <a:off x="676684" y="3744575"/>
            <a:ext cx="11286715" cy="2585323"/>
          </a:xfrm>
          <a:prstGeom prst="rect">
            <a:avLst/>
          </a:prstGeom>
          <a:noFill/>
        </p:spPr>
        <p:txBody>
          <a:bodyPr wrap="square" rtlCol="0">
            <a:spAutoFit/>
          </a:bodyPr>
          <a:lstStyle/>
          <a:p>
            <a:pPr marL="342900" indent="-342900">
              <a:buAutoNum type="alphaUcPeriod"/>
            </a:pPr>
            <a:r>
              <a:rPr lang="en-US" sz="2400" b="1" dirty="0">
                <a:solidFill>
                  <a:srgbClr val="0070C0"/>
                </a:solidFill>
              </a:rPr>
              <a:t>Yes!  They try to break the tension and reassure each other, even though they know they are in trouble, which the start of the next sentence (9) indicates.  Additionally, look at the parts in red; things aren’t going well.</a:t>
            </a:r>
          </a:p>
          <a:p>
            <a:pPr marL="342900" indent="-342900">
              <a:buAutoNum type="alphaUcPeriod"/>
            </a:pPr>
            <a:r>
              <a:rPr lang="en-US" sz="2400" b="1" dirty="0">
                <a:solidFill>
                  <a:srgbClr val="FF0000"/>
                </a:solidFill>
              </a:rPr>
              <a:t>The director isn’t mentioned; this is about how the actors treat each other.</a:t>
            </a:r>
          </a:p>
          <a:p>
            <a:pPr marL="342900" indent="-342900">
              <a:buAutoNum type="alphaUcPeriod"/>
            </a:pPr>
            <a:r>
              <a:rPr lang="en-US" sz="2400" b="1" dirty="0">
                <a:solidFill>
                  <a:srgbClr val="FF0000"/>
                </a:solidFill>
              </a:rPr>
              <a:t>No “outside observers” are mentioned.</a:t>
            </a:r>
          </a:p>
          <a:p>
            <a:pPr marL="342900" indent="-342900">
              <a:buAutoNum type="alphaUcPeriod"/>
            </a:pPr>
            <a:r>
              <a:rPr lang="en-US" sz="2400" b="1" dirty="0">
                <a:solidFill>
                  <a:srgbClr val="FF0000"/>
                </a:solidFill>
              </a:rPr>
              <a:t>There is NOT plenty of time so the laughter and agreement aren’t realistic.</a:t>
            </a:r>
          </a:p>
          <a:p>
            <a:pPr marL="342900" indent="-342900">
              <a:buAutoNum type="alphaUcPeriod"/>
            </a:pPr>
            <a:endParaRPr lang="en-US" dirty="0"/>
          </a:p>
        </p:txBody>
      </p:sp>
      <p:cxnSp>
        <p:nvCxnSpPr>
          <p:cNvPr id="11" name="Straight Connector 10">
            <a:extLst>
              <a:ext uri="{FF2B5EF4-FFF2-40B4-BE49-F238E27FC236}">
                <a16:creationId xmlns:a16="http://schemas.microsoft.com/office/drawing/2014/main" id="{74F7912B-A099-440F-A7A4-5DCC606356D2}"/>
              </a:ext>
            </a:extLst>
          </p:cNvPr>
          <p:cNvCxnSpPr>
            <a:cxnSpLocks/>
          </p:cNvCxnSpPr>
          <p:nvPr/>
        </p:nvCxnSpPr>
        <p:spPr>
          <a:xfrm>
            <a:off x="262069" y="1249680"/>
            <a:ext cx="546817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3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B74B7E-1D69-4D82-804A-CFB112DA0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634" y="966688"/>
            <a:ext cx="10004731" cy="3574832"/>
          </a:xfrm>
          <a:prstGeom prst="rect">
            <a:avLst/>
          </a:prstGeom>
        </p:spPr>
      </p:pic>
    </p:spTree>
    <p:extLst>
      <p:ext uri="{BB962C8B-B14F-4D97-AF65-F5344CB8AC3E}">
        <p14:creationId xmlns:p14="http://schemas.microsoft.com/office/powerpoint/2010/main" val="325341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2D2D9F-C6D5-47BF-937F-D9EBDD333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6826" y="360848"/>
            <a:ext cx="6124938" cy="3190072"/>
          </a:xfrm>
          <a:prstGeom prst="rect">
            <a:avLst/>
          </a:prstGeom>
        </p:spPr>
      </p:pic>
      <p:sp>
        <p:nvSpPr>
          <p:cNvPr id="3" name="TextBox 2">
            <a:extLst>
              <a:ext uri="{FF2B5EF4-FFF2-40B4-BE49-F238E27FC236}">
                <a16:creationId xmlns:a16="http://schemas.microsoft.com/office/drawing/2014/main" id="{C6A9CA0B-FE01-4472-9953-26A53EC48F71}"/>
              </a:ext>
            </a:extLst>
          </p:cNvPr>
          <p:cNvSpPr txBox="1"/>
          <p:nvPr/>
        </p:nvSpPr>
        <p:spPr>
          <a:xfrm>
            <a:off x="320040" y="360848"/>
            <a:ext cx="5318760" cy="4524315"/>
          </a:xfrm>
          <a:prstGeom prst="rect">
            <a:avLst/>
          </a:prstGeom>
          <a:noFill/>
        </p:spPr>
        <p:txBody>
          <a:bodyPr wrap="square" rtlCol="0">
            <a:spAutoFit/>
          </a:bodyPr>
          <a:lstStyle/>
          <a:p>
            <a:r>
              <a:rPr lang="en-US" sz="2400" dirty="0"/>
              <a:t>(10): Long after the time had come for what the director called “really getting this thing off the ground: really making it happen, it remained a </a:t>
            </a:r>
            <a:r>
              <a:rPr lang="en-US" sz="2400" b="1" dirty="0">
                <a:solidFill>
                  <a:srgbClr val="00B0F0"/>
                </a:solidFill>
              </a:rPr>
              <a:t>static,</a:t>
            </a:r>
            <a:r>
              <a:rPr lang="en-US" sz="2400" dirty="0"/>
              <a:t> </a:t>
            </a:r>
            <a:r>
              <a:rPr lang="en-US" sz="2400" b="1" dirty="0">
                <a:solidFill>
                  <a:srgbClr val="00B0F0"/>
                </a:solidFill>
              </a:rPr>
              <a:t>shapeless</a:t>
            </a:r>
            <a:r>
              <a:rPr lang="en-US" sz="2400" dirty="0"/>
              <a:t>, </a:t>
            </a:r>
            <a:r>
              <a:rPr lang="en-US" sz="2400" b="1" dirty="0">
                <a:solidFill>
                  <a:srgbClr val="00B0F0"/>
                </a:solidFill>
              </a:rPr>
              <a:t>inhumanly heavy weight</a:t>
            </a:r>
            <a:r>
              <a:rPr lang="en-US" sz="2400" dirty="0"/>
              <a:t>; time and time again they read the </a:t>
            </a:r>
            <a:r>
              <a:rPr lang="en-US" sz="2400" b="1" dirty="0">
                <a:solidFill>
                  <a:srgbClr val="00B0F0"/>
                </a:solidFill>
              </a:rPr>
              <a:t>promise of failure </a:t>
            </a:r>
            <a:r>
              <a:rPr lang="en-US" sz="2400" dirty="0"/>
              <a:t>in each other’s eyes, in the </a:t>
            </a:r>
            <a:r>
              <a:rPr lang="en-US" sz="2400" b="1" dirty="0">
                <a:solidFill>
                  <a:srgbClr val="00B0F0"/>
                </a:solidFill>
              </a:rPr>
              <a:t>apologetic</a:t>
            </a:r>
            <a:r>
              <a:rPr lang="en-US" sz="2400" dirty="0"/>
              <a:t> nods and smiles of their parting and the </a:t>
            </a:r>
            <a:r>
              <a:rPr lang="en-US" sz="2400" b="1" dirty="0">
                <a:solidFill>
                  <a:srgbClr val="00B0F0"/>
                </a:solidFill>
              </a:rPr>
              <a:t>spastic haste with which they broke for their cars</a:t>
            </a:r>
            <a:r>
              <a:rPr lang="en-US" sz="2400" dirty="0"/>
              <a:t> and drove home to whatever older, less explicit promises of failure might lie in wait for them there.</a:t>
            </a:r>
          </a:p>
        </p:txBody>
      </p:sp>
      <p:sp>
        <p:nvSpPr>
          <p:cNvPr id="4" name="TextBox 3">
            <a:extLst>
              <a:ext uri="{FF2B5EF4-FFF2-40B4-BE49-F238E27FC236}">
                <a16:creationId xmlns:a16="http://schemas.microsoft.com/office/drawing/2014/main" id="{A40ACA3C-5468-4B27-99B7-8B88F5C899A1}"/>
              </a:ext>
            </a:extLst>
          </p:cNvPr>
          <p:cNvSpPr txBox="1"/>
          <p:nvPr/>
        </p:nvSpPr>
        <p:spPr>
          <a:xfrm>
            <a:off x="1950720" y="5303520"/>
            <a:ext cx="7879080" cy="1200329"/>
          </a:xfrm>
          <a:prstGeom prst="rect">
            <a:avLst/>
          </a:prstGeom>
          <a:noFill/>
        </p:spPr>
        <p:txBody>
          <a:bodyPr wrap="square" rtlCol="0">
            <a:spAutoFit/>
          </a:bodyPr>
          <a:lstStyle/>
          <a:p>
            <a:r>
              <a:rPr lang="en-US" sz="2400" b="1" dirty="0">
                <a:solidFill>
                  <a:srgbClr val="7030A0"/>
                </a:solidFill>
              </a:rPr>
              <a:t>HINT:  Look at that diction (word choice) in the sentence noted.  What is this rehearsal like? How do the people leave?</a:t>
            </a:r>
          </a:p>
        </p:txBody>
      </p:sp>
    </p:spTree>
    <p:extLst>
      <p:ext uri="{BB962C8B-B14F-4D97-AF65-F5344CB8AC3E}">
        <p14:creationId xmlns:p14="http://schemas.microsoft.com/office/powerpoint/2010/main" val="266921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0F3343E1-F91B-4874-ABB4-FC4D250A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74608" cy="6858000"/>
          </a:xfrm>
          <a:prstGeom prst="rect">
            <a:avLst/>
          </a:prstGeom>
        </p:spPr>
      </p:pic>
      <p:sp>
        <p:nvSpPr>
          <p:cNvPr id="4" name="Rectangle 3">
            <a:extLst>
              <a:ext uri="{FF2B5EF4-FFF2-40B4-BE49-F238E27FC236}">
                <a16:creationId xmlns:a16="http://schemas.microsoft.com/office/drawing/2014/main" id="{9F442406-C81C-4A7D-8228-E835E048F7A8}"/>
              </a:ext>
            </a:extLst>
          </p:cNvPr>
          <p:cNvSpPr/>
          <p:nvPr/>
        </p:nvSpPr>
        <p:spPr>
          <a:xfrm>
            <a:off x="6539948" y="711152"/>
            <a:ext cx="4352855" cy="5078313"/>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Did you record your answer?</a:t>
            </a:r>
          </a:p>
          <a:p>
            <a:pPr algn="ctr"/>
            <a:endParaRPr lang="en-US" sz="5400" dirty="0">
              <a:ln w="0"/>
              <a:solidFill>
                <a:schemeClr val="accent1"/>
              </a:solidFill>
              <a:effectLst>
                <a:outerShdw blurRad="38100" dist="25400" dir="5400000" algn="ctr" rotWithShape="0">
                  <a:srgbClr val="6E747A">
                    <a:alpha val="43000"/>
                  </a:srgbClr>
                </a:outerShdw>
              </a:effectLst>
            </a:endParaRPr>
          </a:p>
          <a:p>
            <a:pPr algn="ctr"/>
            <a:r>
              <a:rPr lang="en-US" sz="5400" b="0" cap="none" spc="0" dirty="0">
                <a:ln w="0"/>
                <a:solidFill>
                  <a:schemeClr val="accent1"/>
                </a:solidFill>
                <a:effectLst>
                  <a:outerShdw blurRad="38100" dist="25400" dir="5400000" algn="ctr" rotWithShape="0">
                    <a:srgbClr val="6E747A">
                      <a:alpha val="43000"/>
                    </a:srgbClr>
                  </a:outerShdw>
                </a:effectLst>
              </a:rPr>
              <a:t>Now go to the next slide to check it.</a:t>
            </a:r>
          </a:p>
        </p:txBody>
      </p:sp>
      <p:pic>
        <p:nvPicPr>
          <p:cNvPr id="6" name="Graphic 5" descr="Pencil">
            <a:extLst>
              <a:ext uri="{FF2B5EF4-FFF2-40B4-BE49-F238E27FC236}">
                <a16:creationId xmlns:a16="http://schemas.microsoft.com/office/drawing/2014/main" id="{CEB9D654-BFBB-484C-8D96-7B599A16A5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721789" y="1122798"/>
            <a:ext cx="748422" cy="914400"/>
          </a:xfrm>
          <a:prstGeom prst="rect">
            <a:avLst/>
          </a:prstGeom>
        </p:spPr>
      </p:pic>
      <p:pic>
        <p:nvPicPr>
          <p:cNvPr id="8" name="Graphic 7" descr="Information">
            <a:extLst>
              <a:ext uri="{FF2B5EF4-FFF2-40B4-BE49-F238E27FC236}">
                <a16:creationId xmlns:a16="http://schemas.microsoft.com/office/drawing/2014/main" id="{8E2F3065-599C-4FCD-A459-3C920343A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3146" y="4163381"/>
            <a:ext cx="914400" cy="914400"/>
          </a:xfrm>
          <a:prstGeom prst="rect">
            <a:avLst/>
          </a:prstGeom>
        </p:spPr>
      </p:pic>
    </p:spTree>
    <p:extLst>
      <p:ext uri="{BB962C8B-B14F-4D97-AF65-F5344CB8AC3E}">
        <p14:creationId xmlns:p14="http://schemas.microsoft.com/office/powerpoint/2010/main" val="77989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A9CA0B-FE01-4472-9953-26A53EC48F71}"/>
              </a:ext>
            </a:extLst>
          </p:cNvPr>
          <p:cNvSpPr txBox="1"/>
          <p:nvPr/>
        </p:nvSpPr>
        <p:spPr>
          <a:xfrm>
            <a:off x="320040" y="360848"/>
            <a:ext cx="5318760" cy="2585323"/>
          </a:xfrm>
          <a:prstGeom prst="rect">
            <a:avLst/>
          </a:prstGeom>
          <a:noFill/>
        </p:spPr>
        <p:txBody>
          <a:bodyPr wrap="square" rtlCol="0">
            <a:spAutoFit/>
          </a:bodyPr>
          <a:lstStyle/>
          <a:p>
            <a:r>
              <a:rPr lang="en-US" dirty="0"/>
              <a:t>(10): Long after the time had come for what the director called “really getting this thing off the ground: really making it happen, it remained a </a:t>
            </a:r>
            <a:r>
              <a:rPr lang="en-US" b="1" dirty="0">
                <a:solidFill>
                  <a:srgbClr val="00B0F0"/>
                </a:solidFill>
              </a:rPr>
              <a:t>static,</a:t>
            </a:r>
            <a:r>
              <a:rPr lang="en-US" dirty="0"/>
              <a:t> </a:t>
            </a:r>
            <a:r>
              <a:rPr lang="en-US" b="1" dirty="0">
                <a:solidFill>
                  <a:srgbClr val="00B0F0"/>
                </a:solidFill>
              </a:rPr>
              <a:t>shapeless</a:t>
            </a:r>
            <a:r>
              <a:rPr lang="en-US" dirty="0"/>
              <a:t>, </a:t>
            </a:r>
            <a:r>
              <a:rPr lang="en-US" b="1" dirty="0">
                <a:solidFill>
                  <a:srgbClr val="00B0F0"/>
                </a:solidFill>
              </a:rPr>
              <a:t>inhumanly heavy weight</a:t>
            </a:r>
            <a:r>
              <a:rPr lang="en-US" dirty="0"/>
              <a:t>; time and time again they read the </a:t>
            </a:r>
            <a:r>
              <a:rPr lang="en-US" b="1" dirty="0">
                <a:solidFill>
                  <a:srgbClr val="00B0F0"/>
                </a:solidFill>
              </a:rPr>
              <a:t>promise of failure </a:t>
            </a:r>
            <a:r>
              <a:rPr lang="en-US" dirty="0"/>
              <a:t>in each other’s eyes, in the </a:t>
            </a:r>
            <a:r>
              <a:rPr lang="en-US" b="1" dirty="0">
                <a:solidFill>
                  <a:srgbClr val="00B0F0"/>
                </a:solidFill>
              </a:rPr>
              <a:t>apologetic</a:t>
            </a:r>
            <a:r>
              <a:rPr lang="en-US" dirty="0"/>
              <a:t> nods and smiles of their parting and the </a:t>
            </a:r>
            <a:r>
              <a:rPr lang="en-US" b="1" dirty="0">
                <a:solidFill>
                  <a:srgbClr val="00B0F0"/>
                </a:solidFill>
              </a:rPr>
              <a:t>spastic haste with which they broke for their cars</a:t>
            </a:r>
            <a:r>
              <a:rPr lang="en-US" dirty="0"/>
              <a:t> and drove home to whatever older, less explicit promises of failure might lie in wait for them there.</a:t>
            </a:r>
          </a:p>
        </p:txBody>
      </p:sp>
      <p:sp>
        <p:nvSpPr>
          <p:cNvPr id="4" name="TextBox 3">
            <a:extLst>
              <a:ext uri="{FF2B5EF4-FFF2-40B4-BE49-F238E27FC236}">
                <a16:creationId xmlns:a16="http://schemas.microsoft.com/office/drawing/2014/main" id="{A40ACA3C-5468-4B27-99B7-8B88F5C899A1}"/>
              </a:ext>
            </a:extLst>
          </p:cNvPr>
          <p:cNvSpPr txBox="1"/>
          <p:nvPr/>
        </p:nvSpPr>
        <p:spPr>
          <a:xfrm>
            <a:off x="182880" y="3911830"/>
            <a:ext cx="11902440" cy="2308324"/>
          </a:xfrm>
          <a:prstGeom prst="rect">
            <a:avLst/>
          </a:prstGeom>
          <a:noFill/>
        </p:spPr>
        <p:txBody>
          <a:bodyPr wrap="square" rtlCol="0">
            <a:spAutoFit/>
          </a:bodyPr>
          <a:lstStyle/>
          <a:p>
            <a:pPr marL="457200" indent="-457200">
              <a:buAutoNum type="alphaUcPeriod"/>
            </a:pPr>
            <a:r>
              <a:rPr lang="en-US" sz="2400" b="1" dirty="0">
                <a:solidFill>
                  <a:srgbClr val="FF0000"/>
                </a:solidFill>
              </a:rPr>
              <a:t>no—word choice indicates frustration at their situation, not resentment at the director</a:t>
            </a:r>
          </a:p>
          <a:p>
            <a:pPr marL="457200" indent="-457200">
              <a:buAutoNum type="alphaUcPeriod"/>
            </a:pPr>
            <a:r>
              <a:rPr lang="en-US" sz="2400" b="1" dirty="0">
                <a:solidFill>
                  <a:srgbClr val="FF0000"/>
                </a:solidFill>
              </a:rPr>
              <a:t>No-it’s not there is reluctance; there is frustration</a:t>
            </a:r>
          </a:p>
          <a:p>
            <a:pPr marL="457200" indent="-457200">
              <a:buAutoNum type="alphaUcPeriod"/>
            </a:pPr>
            <a:r>
              <a:rPr lang="en-US" sz="2400" b="1" dirty="0">
                <a:solidFill>
                  <a:srgbClr val="FF0000"/>
                </a:solidFill>
              </a:rPr>
              <a:t>There is self-awareness that they themselves aren’t being successful</a:t>
            </a:r>
          </a:p>
          <a:p>
            <a:pPr marL="457200" indent="-457200">
              <a:buAutoNum type="alphaUcPeriod"/>
            </a:pPr>
            <a:r>
              <a:rPr lang="en-US" sz="2400" b="1" dirty="0">
                <a:solidFill>
                  <a:srgbClr val="0070C0"/>
                </a:solidFill>
              </a:rPr>
              <a:t>Yes!  That diction (word choice) speaks of a problematic production with little hope of success</a:t>
            </a:r>
          </a:p>
          <a:p>
            <a:pPr marL="457200" indent="-457200">
              <a:buAutoNum type="alphaUcPeriod"/>
            </a:pPr>
            <a:endParaRPr lang="en-US" sz="2400" b="1" dirty="0">
              <a:solidFill>
                <a:srgbClr val="0070C0"/>
              </a:solidFill>
            </a:endParaRPr>
          </a:p>
        </p:txBody>
      </p:sp>
      <p:pic>
        <p:nvPicPr>
          <p:cNvPr id="5" name="Picture 4">
            <a:extLst>
              <a:ext uri="{FF2B5EF4-FFF2-40B4-BE49-F238E27FC236}">
                <a16:creationId xmlns:a16="http://schemas.microsoft.com/office/drawing/2014/main" id="{F8FA6C39-DCBE-4BDB-8175-6FA702D75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6593" y="386768"/>
            <a:ext cx="6509540" cy="2325951"/>
          </a:xfrm>
          <a:prstGeom prst="rect">
            <a:avLst/>
          </a:prstGeom>
        </p:spPr>
      </p:pic>
    </p:spTree>
    <p:extLst>
      <p:ext uri="{BB962C8B-B14F-4D97-AF65-F5344CB8AC3E}">
        <p14:creationId xmlns:p14="http://schemas.microsoft.com/office/powerpoint/2010/main" val="285210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38635E-32C7-49D5-96CB-FDC49AB6F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360" y="700010"/>
            <a:ext cx="7558716" cy="4262022"/>
          </a:xfrm>
          <a:prstGeom prst="rect">
            <a:avLst/>
          </a:prstGeom>
        </p:spPr>
      </p:pic>
    </p:spTree>
    <p:extLst>
      <p:ext uri="{BB962C8B-B14F-4D97-AF65-F5344CB8AC3E}">
        <p14:creationId xmlns:p14="http://schemas.microsoft.com/office/powerpoint/2010/main" val="135780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6FCF94-B943-4A0F-BE2D-9DE09D2B5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28" y="779024"/>
            <a:ext cx="6122912" cy="3061456"/>
          </a:xfrm>
          <a:prstGeom prst="rect">
            <a:avLst/>
          </a:prstGeom>
        </p:spPr>
      </p:pic>
      <p:pic>
        <p:nvPicPr>
          <p:cNvPr id="6" name="Picture 5">
            <a:extLst>
              <a:ext uri="{FF2B5EF4-FFF2-40B4-BE49-F238E27FC236}">
                <a16:creationId xmlns:a16="http://schemas.microsoft.com/office/drawing/2014/main" id="{B55273DA-B0DB-4090-B9BF-0F5EEA918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288" y="700010"/>
            <a:ext cx="5866949" cy="3308110"/>
          </a:xfrm>
          <a:prstGeom prst="rect">
            <a:avLst/>
          </a:prstGeom>
        </p:spPr>
      </p:pic>
      <p:cxnSp>
        <p:nvCxnSpPr>
          <p:cNvPr id="7" name="Straight Connector 6">
            <a:extLst>
              <a:ext uri="{FF2B5EF4-FFF2-40B4-BE49-F238E27FC236}">
                <a16:creationId xmlns:a16="http://schemas.microsoft.com/office/drawing/2014/main" id="{21001C3D-8537-4075-8C49-B2A66CBB8E8B}"/>
              </a:ext>
            </a:extLst>
          </p:cNvPr>
          <p:cNvCxnSpPr>
            <a:cxnSpLocks/>
          </p:cNvCxnSpPr>
          <p:nvPr/>
        </p:nvCxnSpPr>
        <p:spPr>
          <a:xfrm>
            <a:off x="2121349" y="1783080"/>
            <a:ext cx="360889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BCBF01-6356-40FB-AA90-79887B710249}"/>
              </a:ext>
            </a:extLst>
          </p:cNvPr>
          <p:cNvCxnSpPr>
            <a:cxnSpLocks/>
          </p:cNvCxnSpPr>
          <p:nvPr/>
        </p:nvCxnSpPr>
        <p:spPr>
          <a:xfrm>
            <a:off x="140728" y="2103120"/>
            <a:ext cx="1200392"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C05A5F6-59D7-4982-A045-F88B83B5236C}"/>
              </a:ext>
            </a:extLst>
          </p:cNvPr>
          <p:cNvCxnSpPr>
            <a:cxnSpLocks/>
          </p:cNvCxnSpPr>
          <p:nvPr/>
        </p:nvCxnSpPr>
        <p:spPr>
          <a:xfrm>
            <a:off x="2121349" y="2072640"/>
            <a:ext cx="333457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F461B2-4C6C-418B-B21A-83E7D0A3AE7F}"/>
              </a:ext>
            </a:extLst>
          </p:cNvPr>
          <p:cNvCxnSpPr>
            <a:cxnSpLocks/>
          </p:cNvCxnSpPr>
          <p:nvPr/>
        </p:nvCxnSpPr>
        <p:spPr>
          <a:xfrm>
            <a:off x="323029" y="2484120"/>
            <a:ext cx="277069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8FD99AF-6887-42B7-8B1F-FB6C5E050D69}"/>
              </a:ext>
            </a:extLst>
          </p:cNvPr>
          <p:cNvSpPr txBox="1"/>
          <p:nvPr/>
        </p:nvSpPr>
        <p:spPr>
          <a:xfrm>
            <a:off x="2121349" y="4859776"/>
            <a:ext cx="9128760" cy="954107"/>
          </a:xfrm>
          <a:prstGeom prst="rect">
            <a:avLst/>
          </a:prstGeom>
          <a:noFill/>
        </p:spPr>
        <p:txBody>
          <a:bodyPr wrap="square" rtlCol="0">
            <a:spAutoFit/>
          </a:bodyPr>
          <a:lstStyle/>
          <a:p>
            <a:r>
              <a:rPr lang="en-US" sz="2800" b="1" dirty="0">
                <a:solidFill>
                  <a:srgbClr val="7030A0"/>
                </a:solidFill>
              </a:rPr>
              <a:t>HINT:  How does this evening of the performance compare/contrast to the previous rehearsal?</a:t>
            </a:r>
          </a:p>
        </p:txBody>
      </p:sp>
    </p:spTree>
    <p:extLst>
      <p:ext uri="{BB962C8B-B14F-4D97-AF65-F5344CB8AC3E}">
        <p14:creationId xmlns:p14="http://schemas.microsoft.com/office/powerpoint/2010/main" val="1246886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0F3343E1-F91B-4874-ABB4-FC4D250A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74608" cy="6858000"/>
          </a:xfrm>
          <a:prstGeom prst="rect">
            <a:avLst/>
          </a:prstGeom>
        </p:spPr>
      </p:pic>
      <p:sp>
        <p:nvSpPr>
          <p:cNvPr id="4" name="Rectangle 3">
            <a:extLst>
              <a:ext uri="{FF2B5EF4-FFF2-40B4-BE49-F238E27FC236}">
                <a16:creationId xmlns:a16="http://schemas.microsoft.com/office/drawing/2014/main" id="{9F442406-C81C-4A7D-8228-E835E048F7A8}"/>
              </a:ext>
            </a:extLst>
          </p:cNvPr>
          <p:cNvSpPr/>
          <p:nvPr/>
        </p:nvSpPr>
        <p:spPr>
          <a:xfrm>
            <a:off x="6539948" y="711152"/>
            <a:ext cx="4352855" cy="5078313"/>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Did you record your answer?</a:t>
            </a:r>
          </a:p>
          <a:p>
            <a:pPr algn="ctr"/>
            <a:endParaRPr lang="en-US" sz="5400" dirty="0">
              <a:ln w="0"/>
              <a:solidFill>
                <a:schemeClr val="accent1"/>
              </a:solidFill>
              <a:effectLst>
                <a:outerShdw blurRad="38100" dist="25400" dir="5400000" algn="ctr" rotWithShape="0">
                  <a:srgbClr val="6E747A">
                    <a:alpha val="43000"/>
                  </a:srgbClr>
                </a:outerShdw>
              </a:effectLst>
            </a:endParaRPr>
          </a:p>
          <a:p>
            <a:pPr algn="ctr"/>
            <a:r>
              <a:rPr lang="en-US" sz="5400" b="0" cap="none" spc="0" dirty="0">
                <a:ln w="0"/>
                <a:solidFill>
                  <a:schemeClr val="accent1"/>
                </a:solidFill>
                <a:effectLst>
                  <a:outerShdw blurRad="38100" dist="25400" dir="5400000" algn="ctr" rotWithShape="0">
                    <a:srgbClr val="6E747A">
                      <a:alpha val="43000"/>
                    </a:srgbClr>
                  </a:outerShdw>
                </a:effectLst>
              </a:rPr>
              <a:t>Now go to the next slide to check it.</a:t>
            </a:r>
          </a:p>
        </p:txBody>
      </p:sp>
      <p:pic>
        <p:nvPicPr>
          <p:cNvPr id="6" name="Graphic 5" descr="Pencil">
            <a:extLst>
              <a:ext uri="{FF2B5EF4-FFF2-40B4-BE49-F238E27FC236}">
                <a16:creationId xmlns:a16="http://schemas.microsoft.com/office/drawing/2014/main" id="{CEB9D654-BFBB-484C-8D96-7B599A16A5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721789" y="1122798"/>
            <a:ext cx="748422" cy="914400"/>
          </a:xfrm>
          <a:prstGeom prst="rect">
            <a:avLst/>
          </a:prstGeom>
        </p:spPr>
      </p:pic>
      <p:pic>
        <p:nvPicPr>
          <p:cNvPr id="8" name="Graphic 7" descr="Information">
            <a:extLst>
              <a:ext uri="{FF2B5EF4-FFF2-40B4-BE49-F238E27FC236}">
                <a16:creationId xmlns:a16="http://schemas.microsoft.com/office/drawing/2014/main" id="{8E2F3065-599C-4FCD-A459-3C920343A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3146" y="4163381"/>
            <a:ext cx="914400" cy="914400"/>
          </a:xfrm>
          <a:prstGeom prst="rect">
            <a:avLst/>
          </a:prstGeom>
        </p:spPr>
      </p:pic>
    </p:spTree>
    <p:extLst>
      <p:ext uri="{BB962C8B-B14F-4D97-AF65-F5344CB8AC3E}">
        <p14:creationId xmlns:p14="http://schemas.microsoft.com/office/powerpoint/2010/main" val="1881343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6FCF94-B943-4A0F-BE2D-9DE09D2B5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28" y="779024"/>
            <a:ext cx="6122912" cy="3061456"/>
          </a:xfrm>
          <a:prstGeom prst="rect">
            <a:avLst/>
          </a:prstGeom>
        </p:spPr>
      </p:pic>
      <p:pic>
        <p:nvPicPr>
          <p:cNvPr id="6" name="Picture 5">
            <a:extLst>
              <a:ext uri="{FF2B5EF4-FFF2-40B4-BE49-F238E27FC236}">
                <a16:creationId xmlns:a16="http://schemas.microsoft.com/office/drawing/2014/main" id="{B55273DA-B0DB-4090-B9BF-0F5EEA918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288" y="700010"/>
            <a:ext cx="5866949" cy="3308110"/>
          </a:xfrm>
          <a:prstGeom prst="rect">
            <a:avLst/>
          </a:prstGeom>
        </p:spPr>
      </p:pic>
      <p:cxnSp>
        <p:nvCxnSpPr>
          <p:cNvPr id="7" name="Straight Connector 6">
            <a:extLst>
              <a:ext uri="{FF2B5EF4-FFF2-40B4-BE49-F238E27FC236}">
                <a16:creationId xmlns:a16="http://schemas.microsoft.com/office/drawing/2014/main" id="{21001C3D-8537-4075-8C49-B2A66CBB8E8B}"/>
              </a:ext>
            </a:extLst>
          </p:cNvPr>
          <p:cNvCxnSpPr>
            <a:cxnSpLocks/>
          </p:cNvCxnSpPr>
          <p:nvPr/>
        </p:nvCxnSpPr>
        <p:spPr>
          <a:xfrm>
            <a:off x="2121349" y="1783080"/>
            <a:ext cx="360889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BCBF01-6356-40FB-AA90-79887B710249}"/>
              </a:ext>
            </a:extLst>
          </p:cNvPr>
          <p:cNvCxnSpPr>
            <a:cxnSpLocks/>
          </p:cNvCxnSpPr>
          <p:nvPr/>
        </p:nvCxnSpPr>
        <p:spPr>
          <a:xfrm>
            <a:off x="140728" y="2103120"/>
            <a:ext cx="1200392"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C05A5F6-59D7-4982-A045-F88B83B5236C}"/>
              </a:ext>
            </a:extLst>
          </p:cNvPr>
          <p:cNvCxnSpPr>
            <a:cxnSpLocks/>
          </p:cNvCxnSpPr>
          <p:nvPr/>
        </p:nvCxnSpPr>
        <p:spPr>
          <a:xfrm>
            <a:off x="2121349" y="2072640"/>
            <a:ext cx="333457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F461B2-4C6C-418B-B21A-83E7D0A3AE7F}"/>
              </a:ext>
            </a:extLst>
          </p:cNvPr>
          <p:cNvCxnSpPr>
            <a:cxnSpLocks/>
          </p:cNvCxnSpPr>
          <p:nvPr/>
        </p:nvCxnSpPr>
        <p:spPr>
          <a:xfrm>
            <a:off x="323029" y="2484120"/>
            <a:ext cx="277069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E316EE-8049-47CE-8AEE-B5E292E1E722}"/>
              </a:ext>
            </a:extLst>
          </p:cNvPr>
          <p:cNvSpPr txBox="1"/>
          <p:nvPr/>
        </p:nvSpPr>
        <p:spPr>
          <a:xfrm>
            <a:off x="180797" y="4236719"/>
            <a:ext cx="11902440" cy="2308324"/>
          </a:xfrm>
          <a:prstGeom prst="rect">
            <a:avLst/>
          </a:prstGeom>
          <a:noFill/>
        </p:spPr>
        <p:txBody>
          <a:bodyPr wrap="square" rtlCol="0">
            <a:spAutoFit/>
          </a:bodyPr>
          <a:lstStyle/>
          <a:p>
            <a:pPr marL="457200" indent="-457200">
              <a:buAutoNum type="alphaUcPeriod"/>
            </a:pPr>
            <a:r>
              <a:rPr lang="en-US" sz="2400" b="1" dirty="0">
                <a:solidFill>
                  <a:srgbClr val="FF0000"/>
                </a:solidFill>
              </a:rPr>
              <a:t>no—we don’t know what time of day it was during rehearsal</a:t>
            </a:r>
          </a:p>
          <a:p>
            <a:pPr marL="457200" indent="-457200">
              <a:buAutoNum type="alphaUcPeriod"/>
            </a:pPr>
            <a:r>
              <a:rPr lang="en-US" sz="2400" b="1" dirty="0">
                <a:solidFill>
                  <a:srgbClr val="FF0000"/>
                </a:solidFill>
              </a:rPr>
              <a:t>No-the passage hints that “doubling” and “redoubling” </a:t>
            </a:r>
            <a:r>
              <a:rPr lang="en-US" sz="2400" b="1">
                <a:solidFill>
                  <a:srgbClr val="FF0000"/>
                </a:solidFill>
              </a:rPr>
              <a:t>rehearsals didn’t seem to matter.</a:t>
            </a:r>
            <a:endParaRPr lang="en-US" sz="2400" b="1" dirty="0">
              <a:solidFill>
                <a:srgbClr val="FF0000"/>
              </a:solidFill>
            </a:endParaRPr>
          </a:p>
          <a:p>
            <a:pPr marL="457200" indent="-457200">
              <a:buAutoNum type="alphaUcPeriod"/>
            </a:pPr>
            <a:r>
              <a:rPr lang="en-US" sz="2400" b="1" dirty="0">
                <a:solidFill>
                  <a:srgbClr val="FF0000"/>
                </a:solidFill>
              </a:rPr>
              <a:t>The director is never mentioned.</a:t>
            </a:r>
          </a:p>
          <a:p>
            <a:pPr marL="457200" indent="-457200">
              <a:buAutoNum type="alphaUcPeriod"/>
            </a:pPr>
            <a:r>
              <a:rPr lang="en-US" sz="2400" b="1" dirty="0">
                <a:solidFill>
                  <a:srgbClr val="0070C0"/>
                </a:solidFill>
              </a:rPr>
              <a:t>Yes!  Look at the differences: “UNFAMILIAR FEEL,” and “FIRST WARM EVENING” and “FORGOT TO BE AFRAID”</a:t>
            </a:r>
          </a:p>
          <a:p>
            <a:pPr marL="457200" indent="-457200">
              <a:buAutoNum type="alphaUcPeriod"/>
            </a:pPr>
            <a:endParaRPr lang="en-US" sz="2400" b="1" dirty="0">
              <a:solidFill>
                <a:srgbClr val="0070C0"/>
              </a:solidFill>
            </a:endParaRPr>
          </a:p>
        </p:txBody>
      </p:sp>
    </p:spTree>
    <p:extLst>
      <p:ext uri="{BB962C8B-B14F-4D97-AF65-F5344CB8AC3E}">
        <p14:creationId xmlns:p14="http://schemas.microsoft.com/office/powerpoint/2010/main" val="96386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D0492-E4F5-4EEB-824B-18906DFF819E}"/>
              </a:ext>
            </a:extLst>
          </p:cNvPr>
          <p:cNvSpPr/>
          <p:nvPr/>
        </p:nvSpPr>
        <p:spPr>
          <a:xfrm>
            <a:off x="152839" y="0"/>
            <a:ext cx="11124762" cy="6001643"/>
          </a:xfrm>
          <a:prstGeom prst="rect">
            <a:avLst/>
          </a:prstGeom>
          <a:noFill/>
        </p:spPr>
        <p:txBody>
          <a:bodyPr wrap="square" lIns="91440" tIns="45720" rIns="91440" bIns="45720">
            <a:spAutoFit/>
          </a:bodyPr>
          <a:lstStyle/>
          <a:p>
            <a:r>
              <a:rPr lang="en-US" sz="4800" b="0" cap="none" spc="0" dirty="0">
                <a:ln w="0"/>
                <a:solidFill>
                  <a:schemeClr val="accent1"/>
                </a:solidFill>
                <a:effectLst>
                  <a:outerShdw blurRad="38100" dist="25400" dir="5400000" algn="ctr" rotWithShape="0">
                    <a:srgbClr val="6E747A">
                      <a:alpha val="43000"/>
                    </a:srgbClr>
                  </a:outerShdw>
                </a:effectLst>
              </a:rPr>
              <a:t>Steps after reading the passage:</a:t>
            </a:r>
          </a:p>
          <a:p>
            <a:pPr marL="914400" indent="-914400">
              <a:buAutoNum type="arabicPeriod"/>
            </a:pPr>
            <a:r>
              <a:rPr lang="en-US" sz="4800" b="0" cap="none" spc="0" dirty="0">
                <a:ln w="0"/>
                <a:solidFill>
                  <a:schemeClr val="accent1"/>
                </a:solidFill>
                <a:effectLst>
                  <a:outerShdw blurRad="38100" dist="25400" dir="5400000" algn="ctr" rotWithShape="0">
                    <a:srgbClr val="6E747A">
                      <a:alpha val="43000"/>
                    </a:srgbClr>
                  </a:outerShdw>
                </a:effectLst>
              </a:rPr>
              <a:t>Read the question—do you know the answer?</a:t>
            </a:r>
          </a:p>
          <a:p>
            <a:pPr marL="914400" indent="-914400">
              <a:buAutoNum type="arabicPeriod"/>
            </a:pPr>
            <a:r>
              <a:rPr lang="en-US" sz="4800" dirty="0">
                <a:ln w="0"/>
                <a:solidFill>
                  <a:schemeClr val="accent1"/>
                </a:solidFill>
                <a:effectLst>
                  <a:outerShdw blurRad="38100" dist="25400" dir="5400000" algn="ctr" rotWithShape="0">
                    <a:srgbClr val="6E747A">
                      <a:alpha val="43000"/>
                    </a:srgbClr>
                  </a:outerShdw>
                </a:effectLst>
              </a:rPr>
              <a:t>Check out the hint/return to the passage.  </a:t>
            </a:r>
            <a:r>
              <a:rPr lang="en-US" sz="4800" b="0" cap="none" spc="0" dirty="0">
                <a:ln w="0"/>
                <a:solidFill>
                  <a:schemeClr val="accent1"/>
                </a:solidFill>
                <a:effectLst>
                  <a:outerShdw blurRad="38100" dist="25400" dir="5400000" algn="ctr" rotWithShape="0">
                    <a:srgbClr val="6E747A">
                      <a:alpha val="43000"/>
                    </a:srgbClr>
                  </a:outerShdw>
                </a:effectLst>
              </a:rPr>
              <a:t>Try your answer again; do you </a:t>
            </a:r>
            <a:r>
              <a:rPr lang="en-US" sz="4800" dirty="0">
                <a:ln w="0"/>
                <a:solidFill>
                  <a:schemeClr val="accent1"/>
                </a:solidFill>
                <a:effectLst>
                  <a:outerShdw blurRad="38100" dist="25400" dir="5400000" algn="ctr" rotWithShape="0">
                    <a:srgbClr val="6E747A">
                      <a:alpha val="43000"/>
                    </a:srgbClr>
                  </a:outerShdw>
                </a:effectLst>
              </a:rPr>
              <a:t>still think you selected the correct option?  Revise if you need to.</a:t>
            </a:r>
          </a:p>
          <a:p>
            <a:pPr marL="914400" indent="-914400">
              <a:buAutoNum type="arabicPeriod"/>
            </a:pPr>
            <a:r>
              <a:rPr lang="en-US" sz="4800" dirty="0">
                <a:ln w="0"/>
                <a:solidFill>
                  <a:schemeClr val="accent1"/>
                </a:solidFill>
                <a:effectLst>
                  <a:outerShdw blurRad="38100" dist="25400" dir="5400000" algn="ctr" rotWithShape="0">
                    <a:srgbClr val="6E747A">
                      <a:alpha val="43000"/>
                    </a:srgbClr>
                  </a:outerShdw>
                </a:effectLst>
              </a:rPr>
              <a:t>Check your answer.</a:t>
            </a:r>
            <a:endParaRPr lang="en-US" sz="4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4213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52B399-EB4F-4DCC-99B2-0A63E8B21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34" y="1615440"/>
            <a:ext cx="8044145" cy="3861189"/>
          </a:xfrm>
          <a:prstGeom prst="rect">
            <a:avLst/>
          </a:prstGeom>
        </p:spPr>
      </p:pic>
      <p:sp>
        <p:nvSpPr>
          <p:cNvPr id="8" name="TextBox 7">
            <a:extLst>
              <a:ext uri="{FF2B5EF4-FFF2-40B4-BE49-F238E27FC236}">
                <a16:creationId xmlns:a16="http://schemas.microsoft.com/office/drawing/2014/main" id="{013C3DD6-7C5F-4B87-89CD-DF87736B7B9B}"/>
              </a:ext>
            </a:extLst>
          </p:cNvPr>
          <p:cNvSpPr txBox="1"/>
          <p:nvPr/>
        </p:nvSpPr>
        <p:spPr>
          <a:xfrm>
            <a:off x="182880" y="0"/>
            <a:ext cx="11430000" cy="461665"/>
          </a:xfrm>
          <a:prstGeom prst="rect">
            <a:avLst/>
          </a:prstGeom>
          <a:noFill/>
        </p:spPr>
        <p:txBody>
          <a:bodyPr wrap="square" rtlCol="0">
            <a:spAutoFit/>
          </a:bodyPr>
          <a:lstStyle/>
          <a:p>
            <a:r>
              <a:rPr lang="en-US" sz="2400" b="1" dirty="0">
                <a:solidFill>
                  <a:srgbClr val="0070C0"/>
                </a:solidFill>
              </a:rPr>
              <a:t>STEP 1:  Read the question.  Do you know the answer?</a:t>
            </a:r>
          </a:p>
        </p:txBody>
      </p:sp>
    </p:spTree>
    <p:extLst>
      <p:ext uri="{BB962C8B-B14F-4D97-AF65-F5344CB8AC3E}">
        <p14:creationId xmlns:p14="http://schemas.microsoft.com/office/powerpoint/2010/main" val="386478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66CF5-15D6-4C4D-9F55-F6CA17BE0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1" y="1492388"/>
            <a:ext cx="4895110" cy="3597772"/>
          </a:xfrm>
          <a:prstGeom prst="rect">
            <a:avLst/>
          </a:prstGeom>
        </p:spPr>
      </p:pic>
      <p:pic>
        <p:nvPicPr>
          <p:cNvPr id="4" name="Picture 3">
            <a:extLst>
              <a:ext uri="{FF2B5EF4-FFF2-40B4-BE49-F238E27FC236}">
                <a16:creationId xmlns:a16="http://schemas.microsoft.com/office/drawing/2014/main" id="{0F55F91A-3E31-4D69-AAD9-37560F98D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318" y="1600201"/>
            <a:ext cx="6223001" cy="2987040"/>
          </a:xfrm>
          <a:prstGeom prst="rect">
            <a:avLst/>
          </a:prstGeom>
        </p:spPr>
      </p:pic>
      <p:sp>
        <p:nvSpPr>
          <p:cNvPr id="5" name="TextBox 4">
            <a:extLst>
              <a:ext uri="{FF2B5EF4-FFF2-40B4-BE49-F238E27FC236}">
                <a16:creationId xmlns:a16="http://schemas.microsoft.com/office/drawing/2014/main" id="{62924899-6926-4E7C-8ABE-CBF0125AF54E}"/>
              </a:ext>
            </a:extLst>
          </p:cNvPr>
          <p:cNvSpPr txBox="1"/>
          <p:nvPr/>
        </p:nvSpPr>
        <p:spPr>
          <a:xfrm>
            <a:off x="182880" y="0"/>
            <a:ext cx="11430000" cy="461665"/>
          </a:xfrm>
          <a:prstGeom prst="rect">
            <a:avLst/>
          </a:prstGeom>
          <a:noFill/>
        </p:spPr>
        <p:txBody>
          <a:bodyPr wrap="square" rtlCol="0">
            <a:spAutoFit/>
          </a:bodyPr>
          <a:lstStyle/>
          <a:p>
            <a:r>
              <a:rPr lang="en-US" sz="2400" b="1" dirty="0">
                <a:solidFill>
                  <a:srgbClr val="0070C0"/>
                </a:solidFill>
              </a:rPr>
              <a:t>STEP 2: Check for hints; does your answer still make sense</a:t>
            </a:r>
            <a:r>
              <a:rPr lang="en-US" b="1" dirty="0">
                <a:solidFill>
                  <a:srgbClr val="0070C0"/>
                </a:solidFill>
              </a:rPr>
              <a:t>?</a:t>
            </a:r>
            <a:endParaRPr lang="en-US" dirty="0">
              <a:solidFill>
                <a:srgbClr val="0070C0"/>
              </a:solidFill>
            </a:endParaRPr>
          </a:p>
        </p:txBody>
      </p:sp>
      <p:cxnSp>
        <p:nvCxnSpPr>
          <p:cNvPr id="7" name="Straight Connector 6">
            <a:extLst>
              <a:ext uri="{FF2B5EF4-FFF2-40B4-BE49-F238E27FC236}">
                <a16:creationId xmlns:a16="http://schemas.microsoft.com/office/drawing/2014/main" id="{87FC572E-9457-4CDB-88FF-B055341CA012}"/>
              </a:ext>
            </a:extLst>
          </p:cNvPr>
          <p:cNvCxnSpPr/>
          <p:nvPr/>
        </p:nvCxnSpPr>
        <p:spPr>
          <a:xfrm>
            <a:off x="2987040" y="2225040"/>
            <a:ext cx="188976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6B477F-93C5-44EB-894D-8E1B06461B2E}"/>
              </a:ext>
            </a:extLst>
          </p:cNvPr>
          <p:cNvCxnSpPr>
            <a:cxnSpLocks/>
          </p:cNvCxnSpPr>
          <p:nvPr/>
        </p:nvCxnSpPr>
        <p:spPr>
          <a:xfrm>
            <a:off x="350520" y="2499360"/>
            <a:ext cx="42672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F44373-304D-4A8D-9118-3632F9C0BF7B}"/>
              </a:ext>
            </a:extLst>
          </p:cNvPr>
          <p:cNvCxnSpPr>
            <a:cxnSpLocks/>
          </p:cNvCxnSpPr>
          <p:nvPr/>
        </p:nvCxnSpPr>
        <p:spPr>
          <a:xfrm>
            <a:off x="350520" y="2758440"/>
            <a:ext cx="16002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087D99-CE50-4912-86EE-023B2A830760}"/>
              </a:ext>
            </a:extLst>
          </p:cNvPr>
          <p:cNvCxnSpPr>
            <a:cxnSpLocks/>
          </p:cNvCxnSpPr>
          <p:nvPr/>
        </p:nvCxnSpPr>
        <p:spPr>
          <a:xfrm>
            <a:off x="3215640" y="2758440"/>
            <a:ext cx="166116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4F319C-5343-4904-AE05-37B22DDA28E3}"/>
              </a:ext>
            </a:extLst>
          </p:cNvPr>
          <p:cNvCxnSpPr>
            <a:cxnSpLocks/>
          </p:cNvCxnSpPr>
          <p:nvPr/>
        </p:nvCxnSpPr>
        <p:spPr>
          <a:xfrm>
            <a:off x="350520" y="3032760"/>
            <a:ext cx="263652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E9004-29BD-47F7-A586-81BE15937FFB}"/>
              </a:ext>
            </a:extLst>
          </p:cNvPr>
          <p:cNvCxnSpPr>
            <a:cxnSpLocks/>
          </p:cNvCxnSpPr>
          <p:nvPr/>
        </p:nvCxnSpPr>
        <p:spPr>
          <a:xfrm>
            <a:off x="3215640" y="3017520"/>
            <a:ext cx="184711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1F0674-E89E-4914-A650-53C9AC562518}"/>
              </a:ext>
            </a:extLst>
          </p:cNvPr>
          <p:cNvCxnSpPr>
            <a:cxnSpLocks/>
          </p:cNvCxnSpPr>
          <p:nvPr/>
        </p:nvCxnSpPr>
        <p:spPr>
          <a:xfrm>
            <a:off x="1139929" y="3261360"/>
            <a:ext cx="331015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ED674F-669E-4792-8B91-546D66FB07C4}"/>
              </a:ext>
            </a:extLst>
          </p:cNvPr>
          <p:cNvCxnSpPr>
            <a:cxnSpLocks/>
          </p:cNvCxnSpPr>
          <p:nvPr/>
        </p:nvCxnSpPr>
        <p:spPr>
          <a:xfrm>
            <a:off x="350520" y="3550920"/>
            <a:ext cx="331015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285A6C-9047-4787-BAE9-F0B0C663DF42}"/>
              </a:ext>
            </a:extLst>
          </p:cNvPr>
          <p:cNvCxnSpPr>
            <a:cxnSpLocks/>
          </p:cNvCxnSpPr>
          <p:nvPr/>
        </p:nvCxnSpPr>
        <p:spPr>
          <a:xfrm>
            <a:off x="3660671" y="3764280"/>
            <a:ext cx="1216129"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D6397CF-ADE4-4AA0-8770-104B254F4986}"/>
              </a:ext>
            </a:extLst>
          </p:cNvPr>
          <p:cNvCxnSpPr>
            <a:cxnSpLocks/>
          </p:cNvCxnSpPr>
          <p:nvPr/>
        </p:nvCxnSpPr>
        <p:spPr>
          <a:xfrm>
            <a:off x="7516391" y="2346960"/>
            <a:ext cx="1216129"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E6A756B-8C95-4A00-A227-1446BBC3F2D3}"/>
              </a:ext>
            </a:extLst>
          </p:cNvPr>
          <p:cNvCxnSpPr>
            <a:cxnSpLocks/>
          </p:cNvCxnSpPr>
          <p:nvPr/>
        </p:nvCxnSpPr>
        <p:spPr>
          <a:xfrm>
            <a:off x="9662160" y="2331720"/>
            <a:ext cx="16002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94F6AC-C3EF-4EBA-A8BB-80035B23DE02}"/>
              </a:ext>
            </a:extLst>
          </p:cNvPr>
          <p:cNvCxnSpPr>
            <a:cxnSpLocks/>
          </p:cNvCxnSpPr>
          <p:nvPr/>
        </p:nvCxnSpPr>
        <p:spPr>
          <a:xfrm>
            <a:off x="6096000" y="2636520"/>
            <a:ext cx="985518"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CF9560-F5EA-4435-8801-E1930E9AC925}"/>
              </a:ext>
            </a:extLst>
          </p:cNvPr>
          <p:cNvCxnSpPr>
            <a:cxnSpLocks/>
          </p:cNvCxnSpPr>
          <p:nvPr/>
        </p:nvCxnSpPr>
        <p:spPr>
          <a:xfrm>
            <a:off x="8857511" y="2636520"/>
            <a:ext cx="2206729"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5BF66CC-6D2B-4483-93E2-D923ACF36D50}"/>
              </a:ext>
            </a:extLst>
          </p:cNvPr>
          <p:cNvCxnSpPr>
            <a:cxnSpLocks/>
          </p:cNvCxnSpPr>
          <p:nvPr/>
        </p:nvCxnSpPr>
        <p:spPr>
          <a:xfrm>
            <a:off x="350520" y="4069080"/>
            <a:ext cx="426720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0D62660-6E18-4A7B-B6C8-D3624D023E41}"/>
              </a:ext>
            </a:extLst>
          </p:cNvPr>
          <p:cNvCxnSpPr>
            <a:cxnSpLocks/>
          </p:cNvCxnSpPr>
          <p:nvPr/>
        </p:nvCxnSpPr>
        <p:spPr>
          <a:xfrm>
            <a:off x="182880" y="4328160"/>
            <a:ext cx="957049"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BBF1B4C-E5A0-4ED3-8FA2-0F389638722F}"/>
              </a:ext>
            </a:extLst>
          </p:cNvPr>
          <p:cNvCxnSpPr>
            <a:cxnSpLocks/>
          </p:cNvCxnSpPr>
          <p:nvPr/>
        </p:nvCxnSpPr>
        <p:spPr>
          <a:xfrm>
            <a:off x="3660671" y="4587241"/>
            <a:ext cx="1216129"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0A76B72-9C33-4054-A824-A8E56E35FE6D}"/>
              </a:ext>
            </a:extLst>
          </p:cNvPr>
          <p:cNvCxnSpPr>
            <a:cxnSpLocks/>
          </p:cNvCxnSpPr>
          <p:nvPr/>
        </p:nvCxnSpPr>
        <p:spPr>
          <a:xfrm>
            <a:off x="6096000" y="2895601"/>
            <a:ext cx="985518" cy="0"/>
          </a:xfrm>
          <a:prstGeom prst="line">
            <a:avLst/>
          </a:prstGeom>
          <a:ln w="41275">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1998280-3162-4A95-B8F2-5C8EFF43D35C}"/>
              </a:ext>
            </a:extLst>
          </p:cNvPr>
          <p:cNvSpPr txBox="1"/>
          <p:nvPr/>
        </p:nvSpPr>
        <p:spPr>
          <a:xfrm>
            <a:off x="1950720" y="5303520"/>
            <a:ext cx="7879080" cy="1569660"/>
          </a:xfrm>
          <a:prstGeom prst="rect">
            <a:avLst/>
          </a:prstGeom>
          <a:noFill/>
        </p:spPr>
        <p:txBody>
          <a:bodyPr wrap="square" rtlCol="0">
            <a:spAutoFit/>
          </a:bodyPr>
          <a:lstStyle/>
          <a:p>
            <a:r>
              <a:rPr lang="en-US" sz="2400" b="1" dirty="0">
                <a:solidFill>
                  <a:srgbClr val="7030A0"/>
                </a:solidFill>
              </a:rPr>
              <a:t>HINT:  Think about how the landscape houses and roads are described; they are linked.  Then, since the question asks about </a:t>
            </a:r>
            <a:r>
              <a:rPr lang="en-US" sz="2400" b="1" dirty="0">
                <a:solidFill>
                  <a:srgbClr val="7030A0"/>
                </a:solidFill>
                <a:highlight>
                  <a:srgbClr val="00FFFF"/>
                </a:highlight>
              </a:rPr>
              <a:t>CONTRASTS</a:t>
            </a:r>
            <a:r>
              <a:rPr lang="en-US" sz="2400" b="1" dirty="0">
                <a:solidFill>
                  <a:srgbClr val="7030A0"/>
                </a:solidFill>
              </a:rPr>
              <a:t>, how are the Players’ homes and cares different from those?</a:t>
            </a:r>
          </a:p>
        </p:txBody>
      </p:sp>
      <p:sp>
        <p:nvSpPr>
          <p:cNvPr id="44" name="Rectangle 43">
            <a:extLst>
              <a:ext uri="{FF2B5EF4-FFF2-40B4-BE49-F238E27FC236}">
                <a16:creationId xmlns:a16="http://schemas.microsoft.com/office/drawing/2014/main" id="{B05C7DD9-4D53-46B1-B208-4F79FD640D47}"/>
              </a:ext>
            </a:extLst>
          </p:cNvPr>
          <p:cNvSpPr/>
          <p:nvPr/>
        </p:nvSpPr>
        <p:spPr>
          <a:xfrm>
            <a:off x="6390643" y="1600201"/>
            <a:ext cx="985517" cy="487671"/>
          </a:xfrm>
          <a:prstGeom prst="rect">
            <a:avLst/>
          </a:prstGeom>
          <a:noFill/>
          <a:ln w="82550">
            <a:solidFill>
              <a:srgbClr val="0AE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59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0F3343E1-F91B-4874-ABB4-FC4D250A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74608" cy="6858000"/>
          </a:xfrm>
          <a:prstGeom prst="rect">
            <a:avLst/>
          </a:prstGeom>
        </p:spPr>
      </p:pic>
      <p:sp>
        <p:nvSpPr>
          <p:cNvPr id="4" name="Rectangle 3">
            <a:extLst>
              <a:ext uri="{FF2B5EF4-FFF2-40B4-BE49-F238E27FC236}">
                <a16:creationId xmlns:a16="http://schemas.microsoft.com/office/drawing/2014/main" id="{9F442406-C81C-4A7D-8228-E835E048F7A8}"/>
              </a:ext>
            </a:extLst>
          </p:cNvPr>
          <p:cNvSpPr/>
          <p:nvPr/>
        </p:nvSpPr>
        <p:spPr>
          <a:xfrm>
            <a:off x="6539948" y="711152"/>
            <a:ext cx="4352855" cy="5078313"/>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Did you record your answer?</a:t>
            </a:r>
          </a:p>
          <a:p>
            <a:pPr algn="ctr"/>
            <a:endParaRPr lang="en-US" sz="5400" dirty="0">
              <a:ln w="0"/>
              <a:solidFill>
                <a:schemeClr val="accent1"/>
              </a:solidFill>
              <a:effectLst>
                <a:outerShdw blurRad="38100" dist="25400" dir="5400000" algn="ctr" rotWithShape="0">
                  <a:srgbClr val="6E747A">
                    <a:alpha val="43000"/>
                  </a:srgbClr>
                </a:outerShdw>
              </a:effectLst>
            </a:endParaRPr>
          </a:p>
          <a:p>
            <a:pPr algn="ctr"/>
            <a:r>
              <a:rPr lang="en-US" sz="5400" b="0" cap="none" spc="0" dirty="0">
                <a:ln w="0"/>
                <a:solidFill>
                  <a:schemeClr val="accent1"/>
                </a:solidFill>
                <a:effectLst>
                  <a:outerShdw blurRad="38100" dist="25400" dir="5400000" algn="ctr" rotWithShape="0">
                    <a:srgbClr val="6E747A">
                      <a:alpha val="43000"/>
                    </a:srgbClr>
                  </a:outerShdw>
                </a:effectLst>
              </a:rPr>
              <a:t>Now go to the next slide to check it.</a:t>
            </a:r>
          </a:p>
        </p:txBody>
      </p:sp>
      <p:pic>
        <p:nvPicPr>
          <p:cNvPr id="6" name="Graphic 5" descr="Pencil">
            <a:extLst>
              <a:ext uri="{FF2B5EF4-FFF2-40B4-BE49-F238E27FC236}">
                <a16:creationId xmlns:a16="http://schemas.microsoft.com/office/drawing/2014/main" id="{CEB9D654-BFBB-484C-8D96-7B599A16A5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721789" y="1122798"/>
            <a:ext cx="748422" cy="914400"/>
          </a:xfrm>
          <a:prstGeom prst="rect">
            <a:avLst/>
          </a:prstGeom>
        </p:spPr>
      </p:pic>
      <p:pic>
        <p:nvPicPr>
          <p:cNvPr id="8" name="Graphic 7" descr="Information">
            <a:extLst>
              <a:ext uri="{FF2B5EF4-FFF2-40B4-BE49-F238E27FC236}">
                <a16:creationId xmlns:a16="http://schemas.microsoft.com/office/drawing/2014/main" id="{8E2F3065-599C-4FCD-A459-3C920343A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3146" y="4163381"/>
            <a:ext cx="914400" cy="914400"/>
          </a:xfrm>
          <a:prstGeom prst="rect">
            <a:avLst/>
          </a:prstGeom>
        </p:spPr>
      </p:pic>
    </p:spTree>
    <p:extLst>
      <p:ext uri="{BB962C8B-B14F-4D97-AF65-F5344CB8AC3E}">
        <p14:creationId xmlns:p14="http://schemas.microsoft.com/office/powerpoint/2010/main" val="40953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52B399-EB4F-4DCC-99B2-0A63E8B21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331"/>
            <a:ext cx="8044145" cy="3861189"/>
          </a:xfrm>
          <a:prstGeom prst="rect">
            <a:avLst/>
          </a:prstGeom>
        </p:spPr>
      </p:pic>
      <p:sp>
        <p:nvSpPr>
          <p:cNvPr id="8" name="TextBox 7">
            <a:extLst>
              <a:ext uri="{FF2B5EF4-FFF2-40B4-BE49-F238E27FC236}">
                <a16:creationId xmlns:a16="http://schemas.microsoft.com/office/drawing/2014/main" id="{013C3DD6-7C5F-4B87-89CD-DF87736B7B9B}"/>
              </a:ext>
            </a:extLst>
          </p:cNvPr>
          <p:cNvSpPr txBox="1"/>
          <p:nvPr/>
        </p:nvSpPr>
        <p:spPr>
          <a:xfrm>
            <a:off x="182880" y="0"/>
            <a:ext cx="11430000" cy="461665"/>
          </a:xfrm>
          <a:prstGeom prst="rect">
            <a:avLst/>
          </a:prstGeom>
          <a:noFill/>
        </p:spPr>
        <p:txBody>
          <a:bodyPr wrap="square" rtlCol="0">
            <a:spAutoFit/>
          </a:bodyPr>
          <a:lstStyle/>
          <a:p>
            <a:r>
              <a:rPr lang="en-US" sz="2400" b="1" dirty="0">
                <a:solidFill>
                  <a:srgbClr val="0070C0"/>
                </a:solidFill>
              </a:rPr>
              <a:t>STEP 3: Check your answer.</a:t>
            </a:r>
          </a:p>
        </p:txBody>
      </p:sp>
      <p:sp>
        <p:nvSpPr>
          <p:cNvPr id="3" name="TextBox 2">
            <a:extLst>
              <a:ext uri="{FF2B5EF4-FFF2-40B4-BE49-F238E27FC236}">
                <a16:creationId xmlns:a16="http://schemas.microsoft.com/office/drawing/2014/main" id="{8F4F5412-DE51-4FDD-BEC2-3BA14EE9F377}"/>
              </a:ext>
            </a:extLst>
          </p:cNvPr>
          <p:cNvSpPr txBox="1"/>
          <p:nvPr/>
        </p:nvSpPr>
        <p:spPr>
          <a:xfrm>
            <a:off x="3703320" y="2606040"/>
            <a:ext cx="7025640" cy="369332"/>
          </a:xfrm>
          <a:prstGeom prst="rect">
            <a:avLst/>
          </a:prstGeom>
          <a:noFill/>
        </p:spPr>
        <p:txBody>
          <a:bodyPr wrap="square" rtlCol="0">
            <a:spAutoFit/>
          </a:bodyPr>
          <a:lstStyle/>
          <a:p>
            <a:r>
              <a:rPr lang="en-US" dirty="0">
                <a:solidFill>
                  <a:srgbClr val="FF0000"/>
                </a:solidFill>
              </a:rPr>
              <a:t>No---those words mean the same; prompt asks for contrasts</a:t>
            </a:r>
            <a:r>
              <a:rPr lang="en-US" dirty="0"/>
              <a:t> </a:t>
            </a:r>
          </a:p>
        </p:txBody>
      </p:sp>
      <p:sp>
        <p:nvSpPr>
          <p:cNvPr id="6" name="TextBox 5">
            <a:extLst>
              <a:ext uri="{FF2B5EF4-FFF2-40B4-BE49-F238E27FC236}">
                <a16:creationId xmlns:a16="http://schemas.microsoft.com/office/drawing/2014/main" id="{581801C3-C75D-4279-8EF1-49CFA266E368}"/>
              </a:ext>
            </a:extLst>
          </p:cNvPr>
          <p:cNvSpPr txBox="1"/>
          <p:nvPr/>
        </p:nvSpPr>
        <p:spPr>
          <a:xfrm>
            <a:off x="3855720" y="3244334"/>
            <a:ext cx="7025640" cy="369332"/>
          </a:xfrm>
          <a:prstGeom prst="rect">
            <a:avLst/>
          </a:prstGeom>
          <a:noFill/>
        </p:spPr>
        <p:txBody>
          <a:bodyPr wrap="square" rtlCol="0">
            <a:spAutoFit/>
          </a:bodyPr>
          <a:lstStyle/>
          <a:p>
            <a:r>
              <a:rPr lang="en-US" dirty="0">
                <a:solidFill>
                  <a:srgbClr val="FF0000"/>
                </a:solidFill>
              </a:rPr>
              <a:t>No---size is never indicated</a:t>
            </a:r>
            <a:r>
              <a:rPr lang="en-US" dirty="0"/>
              <a:t> </a:t>
            </a:r>
          </a:p>
        </p:txBody>
      </p:sp>
      <p:sp>
        <p:nvSpPr>
          <p:cNvPr id="9" name="TextBox 8">
            <a:extLst>
              <a:ext uri="{FF2B5EF4-FFF2-40B4-BE49-F238E27FC236}">
                <a16:creationId xmlns:a16="http://schemas.microsoft.com/office/drawing/2014/main" id="{8FD1AD0B-D0F3-4D22-B9DF-E306A3A8CCF1}"/>
              </a:ext>
            </a:extLst>
          </p:cNvPr>
          <p:cNvSpPr txBox="1"/>
          <p:nvPr/>
        </p:nvSpPr>
        <p:spPr>
          <a:xfrm>
            <a:off x="4587240" y="3738430"/>
            <a:ext cx="7025640" cy="646331"/>
          </a:xfrm>
          <a:prstGeom prst="rect">
            <a:avLst/>
          </a:prstGeom>
          <a:noFill/>
        </p:spPr>
        <p:txBody>
          <a:bodyPr wrap="square" rtlCol="0">
            <a:spAutoFit/>
          </a:bodyPr>
          <a:lstStyle/>
          <a:p>
            <a:r>
              <a:rPr lang="en-US" dirty="0">
                <a:solidFill>
                  <a:srgbClr val="FF0000"/>
                </a:solidFill>
              </a:rPr>
              <a:t>No---they may seem grand, but the passage does not mention any hint of whether people appreciate one over the other</a:t>
            </a:r>
            <a:r>
              <a:rPr lang="en-US" dirty="0"/>
              <a:t> </a:t>
            </a:r>
          </a:p>
        </p:txBody>
      </p:sp>
      <p:pic>
        <p:nvPicPr>
          <p:cNvPr id="11" name="Picture 10">
            <a:extLst>
              <a:ext uri="{FF2B5EF4-FFF2-40B4-BE49-F238E27FC236}">
                <a16:creationId xmlns:a16="http://schemas.microsoft.com/office/drawing/2014/main" id="{A624504F-21EB-4467-AFA2-365B756B0DB6}"/>
              </a:ext>
            </a:extLst>
          </p:cNvPr>
          <p:cNvPicPr>
            <a:picLocks noChangeAspect="1"/>
          </p:cNvPicPr>
          <p:nvPr/>
        </p:nvPicPr>
        <p:blipFill rotWithShape="1">
          <a:blip r:embed="rId3">
            <a:extLst>
              <a:ext uri="{28A0092B-C50C-407E-A947-70E740481C1C}">
                <a14:useLocalDpi xmlns:a14="http://schemas.microsoft.com/office/drawing/2010/main" val="0"/>
              </a:ext>
            </a:extLst>
          </a:blip>
          <a:srcRect t="27819" b="21301"/>
          <a:stretch/>
        </p:blipFill>
        <p:spPr>
          <a:xfrm>
            <a:off x="4902702" y="4509525"/>
            <a:ext cx="5628138" cy="2104698"/>
          </a:xfrm>
          <a:prstGeom prst="rect">
            <a:avLst/>
          </a:prstGeom>
        </p:spPr>
      </p:pic>
      <p:cxnSp>
        <p:nvCxnSpPr>
          <p:cNvPr id="13" name="Straight Connector 12">
            <a:extLst>
              <a:ext uri="{FF2B5EF4-FFF2-40B4-BE49-F238E27FC236}">
                <a16:creationId xmlns:a16="http://schemas.microsoft.com/office/drawing/2014/main" id="{7A973CFA-9C1C-4F6A-BE85-853620AA091D}"/>
              </a:ext>
            </a:extLst>
          </p:cNvPr>
          <p:cNvCxnSpPr>
            <a:cxnSpLocks/>
          </p:cNvCxnSpPr>
          <p:nvPr/>
        </p:nvCxnSpPr>
        <p:spPr>
          <a:xfrm>
            <a:off x="6644640" y="5394960"/>
            <a:ext cx="172212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5DEE215-2B1C-408F-8597-C42C16AA2551}"/>
              </a:ext>
            </a:extLst>
          </p:cNvPr>
          <p:cNvCxnSpPr>
            <a:cxnSpLocks/>
          </p:cNvCxnSpPr>
          <p:nvPr/>
        </p:nvCxnSpPr>
        <p:spPr>
          <a:xfrm>
            <a:off x="6096000" y="6233160"/>
            <a:ext cx="41910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C97EE4-86DA-434F-9685-8679BB32F121}"/>
              </a:ext>
            </a:extLst>
          </p:cNvPr>
          <p:cNvCxnSpPr>
            <a:cxnSpLocks/>
          </p:cNvCxnSpPr>
          <p:nvPr/>
        </p:nvCxnSpPr>
        <p:spPr>
          <a:xfrm>
            <a:off x="5013960" y="6614223"/>
            <a:ext cx="86868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2188252-2C71-409F-8DBA-90A3DE050463}"/>
              </a:ext>
            </a:extLst>
          </p:cNvPr>
          <p:cNvSpPr txBox="1"/>
          <p:nvPr/>
        </p:nvSpPr>
        <p:spPr>
          <a:xfrm>
            <a:off x="3703320" y="2952124"/>
            <a:ext cx="7909560" cy="369332"/>
          </a:xfrm>
          <a:prstGeom prst="rect">
            <a:avLst/>
          </a:prstGeom>
          <a:noFill/>
        </p:spPr>
        <p:txBody>
          <a:bodyPr wrap="square" rtlCol="0">
            <a:spAutoFit/>
          </a:bodyPr>
          <a:lstStyle/>
          <a:p>
            <a:r>
              <a:rPr lang="en-US" b="1" dirty="0">
                <a:solidFill>
                  <a:srgbClr val="0070C0"/>
                </a:solidFill>
              </a:rPr>
              <a:t>Yes!  The houses/cars are new, “shiny” and “misplaced” amidst the old town  </a:t>
            </a:r>
            <a:endParaRPr lang="en-US" sz="2800" b="1" dirty="0">
              <a:solidFill>
                <a:srgbClr val="0070C0"/>
              </a:solidFill>
            </a:endParaRPr>
          </a:p>
        </p:txBody>
      </p:sp>
    </p:spTree>
    <p:extLst>
      <p:ext uri="{BB962C8B-B14F-4D97-AF65-F5344CB8AC3E}">
        <p14:creationId xmlns:p14="http://schemas.microsoft.com/office/powerpoint/2010/main" val="400230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kitchenware, grater, strainer&#10;&#10;Description automatically generated">
            <a:extLst>
              <a:ext uri="{FF2B5EF4-FFF2-40B4-BE49-F238E27FC236}">
                <a16:creationId xmlns:a16="http://schemas.microsoft.com/office/drawing/2014/main" id="{6CBFF87E-9477-45A5-9594-BAB735D8220C}"/>
              </a:ext>
            </a:extLst>
          </p:cNvPr>
          <p:cNvPicPr>
            <a:picLocks noChangeAspect="1"/>
          </p:cNvPicPr>
          <p:nvPr/>
        </p:nvPicPr>
        <p:blipFill rotWithShape="1">
          <a:blip r:embed="rId2">
            <a:extLst>
              <a:ext uri="{28A0092B-C50C-407E-A947-70E740481C1C}">
                <a14:useLocalDpi xmlns:a14="http://schemas.microsoft.com/office/drawing/2010/main" val="0"/>
              </a:ext>
            </a:extLst>
          </a:blip>
          <a:srcRect r="8272"/>
          <a:stretch/>
        </p:blipFill>
        <p:spPr>
          <a:xfrm>
            <a:off x="273270" y="1375961"/>
            <a:ext cx="5071240" cy="4315195"/>
          </a:xfrm>
          <a:prstGeom prst="rect">
            <a:avLst/>
          </a:prstGeom>
        </p:spPr>
      </p:pic>
      <p:sp>
        <p:nvSpPr>
          <p:cNvPr id="4" name="TextBox 3">
            <a:extLst>
              <a:ext uri="{FF2B5EF4-FFF2-40B4-BE49-F238E27FC236}">
                <a16:creationId xmlns:a16="http://schemas.microsoft.com/office/drawing/2014/main" id="{638DB3F5-D4BC-4E9F-9038-A8F32F6DC221}"/>
              </a:ext>
            </a:extLst>
          </p:cNvPr>
          <p:cNvSpPr txBox="1"/>
          <p:nvPr/>
        </p:nvSpPr>
        <p:spPr>
          <a:xfrm>
            <a:off x="5801710" y="1602478"/>
            <a:ext cx="6117020" cy="3416320"/>
          </a:xfrm>
          <a:prstGeom prst="rect">
            <a:avLst/>
          </a:prstGeom>
          <a:noFill/>
        </p:spPr>
        <p:txBody>
          <a:bodyPr wrap="square" rtlCol="0">
            <a:spAutoFit/>
          </a:bodyPr>
          <a:lstStyle/>
          <a:p>
            <a:r>
              <a:rPr lang="en-US" sz="3600" b="1" dirty="0">
                <a:solidFill>
                  <a:srgbClr val="002060"/>
                </a:solidFill>
                <a:highlight>
                  <a:srgbClr val="FFFF00"/>
                </a:highlight>
              </a:rPr>
              <a:t>Try the questions 2, 3, and 4:</a:t>
            </a:r>
          </a:p>
          <a:p>
            <a:pPr marL="571500" indent="-571500">
              <a:buFont typeface="Arial" panose="020B0604020202020204" pitchFamily="34" charset="0"/>
              <a:buChar char="•"/>
            </a:pPr>
            <a:r>
              <a:rPr lang="en-US" sz="3600" b="1" dirty="0">
                <a:solidFill>
                  <a:srgbClr val="002060"/>
                </a:solidFill>
              </a:rPr>
              <a:t>Try to choose an answer</a:t>
            </a:r>
          </a:p>
          <a:p>
            <a:pPr marL="571500" indent="-571500">
              <a:buFont typeface="Arial" panose="020B0604020202020204" pitchFamily="34" charset="0"/>
              <a:buChar char="•"/>
            </a:pPr>
            <a:r>
              <a:rPr lang="en-US" sz="3600" b="1" dirty="0">
                <a:solidFill>
                  <a:srgbClr val="002060"/>
                </a:solidFill>
              </a:rPr>
              <a:t>Look at hints and revise answer if needed</a:t>
            </a:r>
          </a:p>
          <a:p>
            <a:pPr marL="571500" indent="-571500">
              <a:buFont typeface="Arial" panose="020B0604020202020204" pitchFamily="34" charset="0"/>
              <a:buChar char="•"/>
            </a:pPr>
            <a:r>
              <a:rPr lang="en-US" sz="3600" b="1" dirty="0">
                <a:solidFill>
                  <a:srgbClr val="002060"/>
                </a:solidFill>
              </a:rPr>
              <a:t>Check answer/look at explanations</a:t>
            </a:r>
          </a:p>
        </p:txBody>
      </p:sp>
    </p:spTree>
    <p:extLst>
      <p:ext uri="{BB962C8B-B14F-4D97-AF65-F5344CB8AC3E}">
        <p14:creationId xmlns:p14="http://schemas.microsoft.com/office/powerpoint/2010/main" val="171700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2A035-3DDD-4FF4-A551-D0530C758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625" y="619928"/>
            <a:ext cx="8143933" cy="4241632"/>
          </a:xfrm>
          <a:prstGeom prst="rect">
            <a:avLst/>
          </a:prstGeom>
        </p:spPr>
      </p:pic>
    </p:spTree>
    <p:extLst>
      <p:ext uri="{BB962C8B-B14F-4D97-AF65-F5344CB8AC3E}">
        <p14:creationId xmlns:p14="http://schemas.microsoft.com/office/powerpoint/2010/main" val="106020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2A035-3DDD-4FF4-A551-D0530C758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27" y="2921168"/>
            <a:ext cx="6505328" cy="3388192"/>
          </a:xfrm>
          <a:prstGeom prst="rect">
            <a:avLst/>
          </a:prstGeom>
        </p:spPr>
      </p:pic>
      <p:pic>
        <p:nvPicPr>
          <p:cNvPr id="4" name="Picture 3">
            <a:extLst>
              <a:ext uri="{FF2B5EF4-FFF2-40B4-BE49-F238E27FC236}">
                <a16:creationId xmlns:a16="http://schemas.microsoft.com/office/drawing/2014/main" id="{34F12353-096B-40A3-9DA6-8F74E3685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9" y="254168"/>
            <a:ext cx="6057052" cy="2275672"/>
          </a:xfrm>
          <a:prstGeom prst="rect">
            <a:avLst/>
          </a:prstGeom>
        </p:spPr>
      </p:pic>
      <p:cxnSp>
        <p:nvCxnSpPr>
          <p:cNvPr id="6" name="Straight Connector 5">
            <a:extLst>
              <a:ext uri="{FF2B5EF4-FFF2-40B4-BE49-F238E27FC236}">
                <a16:creationId xmlns:a16="http://schemas.microsoft.com/office/drawing/2014/main" id="{EA50065F-6E44-485E-A594-E8DB2D00FC58}"/>
              </a:ext>
            </a:extLst>
          </p:cNvPr>
          <p:cNvCxnSpPr>
            <a:cxnSpLocks/>
          </p:cNvCxnSpPr>
          <p:nvPr/>
        </p:nvCxnSpPr>
        <p:spPr>
          <a:xfrm>
            <a:off x="1219200" y="1584960"/>
            <a:ext cx="4876800"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438050-50DA-464D-8B61-B44C68F97C5C}"/>
              </a:ext>
            </a:extLst>
          </p:cNvPr>
          <p:cNvCxnSpPr>
            <a:cxnSpLocks/>
          </p:cNvCxnSpPr>
          <p:nvPr/>
        </p:nvCxnSpPr>
        <p:spPr>
          <a:xfrm>
            <a:off x="457200" y="1935480"/>
            <a:ext cx="583393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AE2886-A588-4BB2-864A-2BB3B42842DC}"/>
              </a:ext>
            </a:extLst>
          </p:cNvPr>
          <p:cNvCxnSpPr>
            <a:cxnSpLocks/>
          </p:cNvCxnSpPr>
          <p:nvPr/>
        </p:nvCxnSpPr>
        <p:spPr>
          <a:xfrm>
            <a:off x="262069" y="2651760"/>
            <a:ext cx="127717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F7F02B-D174-4CAD-A7BE-35531BA43482}"/>
              </a:ext>
            </a:extLst>
          </p:cNvPr>
          <p:cNvCxnSpPr>
            <a:cxnSpLocks/>
          </p:cNvCxnSpPr>
          <p:nvPr/>
        </p:nvCxnSpPr>
        <p:spPr>
          <a:xfrm>
            <a:off x="457200" y="2240280"/>
            <a:ext cx="5833931" cy="0"/>
          </a:xfrm>
          <a:prstGeom prst="line">
            <a:avLst/>
          </a:prstGeom>
          <a:ln w="41275">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9E1367E-7C08-40D0-BF13-A34FED2ABF72}"/>
              </a:ext>
            </a:extLst>
          </p:cNvPr>
          <p:cNvSpPr txBox="1"/>
          <p:nvPr/>
        </p:nvSpPr>
        <p:spPr>
          <a:xfrm>
            <a:off x="6949440" y="472440"/>
            <a:ext cx="4785360" cy="1569660"/>
          </a:xfrm>
          <a:prstGeom prst="rect">
            <a:avLst/>
          </a:prstGeom>
          <a:noFill/>
        </p:spPr>
        <p:txBody>
          <a:bodyPr wrap="square" rtlCol="0">
            <a:spAutoFit/>
          </a:bodyPr>
          <a:lstStyle/>
          <a:p>
            <a:r>
              <a:rPr lang="en-US" sz="2400" b="1" dirty="0">
                <a:solidFill>
                  <a:srgbClr val="7030A0"/>
                </a:solidFill>
              </a:rPr>
              <a:t>HINT:  Think about the kind of laughing they do; why does it matter they “agree” with each other?</a:t>
            </a:r>
          </a:p>
        </p:txBody>
      </p:sp>
    </p:spTree>
    <p:extLst>
      <p:ext uri="{BB962C8B-B14F-4D97-AF65-F5344CB8AC3E}">
        <p14:creationId xmlns:p14="http://schemas.microsoft.com/office/powerpoint/2010/main" val="4065870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742</Words>
  <Application>Microsoft Office PowerPoint</Application>
  <PresentationFormat>Widescreen</PresentationFormat>
  <Paragraphs>47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Working through questions and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through questions and answers</dc:title>
  <dc:creator>REMAR, COLLEEN</dc:creator>
  <cp:lastModifiedBy>REMAR, COLLEEN</cp:lastModifiedBy>
  <cp:revision>10</cp:revision>
  <dcterms:created xsi:type="dcterms:W3CDTF">2018-10-26T18:53:36Z</dcterms:created>
  <dcterms:modified xsi:type="dcterms:W3CDTF">2019-09-23T14:07:44Z</dcterms:modified>
</cp:coreProperties>
</file>